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Josefin Sans" pitchFamily="2" charset="0"/>
      <p:regular r:id="rId32"/>
    </p:embeddedFont>
    <p:embeddedFont>
      <p:font typeface="Josefin Sans Bold" pitchFamily="2" charset="0"/>
      <p:regular r:id="rId33"/>
      <p:boldItalic r:id="rId34"/>
    </p:embeddedFont>
    <p:embeddedFont>
      <p:font typeface="Noto Serif Display"/>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6.png"/><Relationship Id="rId4" Type="http://schemas.openxmlformats.org/officeDocument/2006/relationships/image" Target="../media/image27.png"/><Relationship Id="rId9"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37.png"/><Relationship Id="rId4" Type="http://schemas.openxmlformats.org/officeDocument/2006/relationships/image" Target="../media/image27.png"/><Relationship Id="rId9" Type="http://schemas.openxmlformats.org/officeDocument/2006/relationships/image" Target="../media/image32.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3604372" y="1804116"/>
            <a:ext cx="13366387" cy="1228188"/>
          </a:xfrm>
          <a:prstGeom prst="rect">
            <a:avLst/>
          </a:prstGeom>
        </p:spPr>
        <p:txBody>
          <a:bodyPr lIns="0" tIns="0" rIns="0" bIns="0" rtlCol="0" anchor="t">
            <a:spAutoFit/>
          </a:bodyPr>
          <a:lstStyle/>
          <a:p>
            <a:pPr algn="ctr">
              <a:lnSpc>
                <a:spcPts val="10092"/>
              </a:lnSpc>
              <a:spcBef>
                <a:spcPct val="0"/>
              </a:spcBef>
            </a:pPr>
            <a:r>
              <a:rPr lang="en-US" sz="7208">
                <a:solidFill>
                  <a:srgbClr val="FFFFFF"/>
                </a:solidFill>
                <a:latin typeface="Josefin Sans"/>
                <a:ea typeface="Josefin Sans"/>
                <a:cs typeface="Josefin Sans"/>
                <a:sym typeface="Josefin Sans"/>
              </a:rPr>
              <a:t>TÍNH TOÁN HIỆU NĂNG CAO</a:t>
            </a:r>
          </a:p>
        </p:txBody>
      </p:sp>
      <p:sp>
        <p:nvSpPr>
          <p:cNvPr id="7" name="TextBox 7"/>
          <p:cNvSpPr txBox="1"/>
          <p:nvPr/>
        </p:nvSpPr>
        <p:spPr>
          <a:xfrm>
            <a:off x="7022829" y="6639648"/>
            <a:ext cx="8018576" cy="880030"/>
          </a:xfrm>
          <a:prstGeom prst="rect">
            <a:avLst/>
          </a:prstGeom>
        </p:spPr>
        <p:txBody>
          <a:bodyPr lIns="0" tIns="0" rIns="0" bIns="0" rtlCol="0" anchor="t">
            <a:spAutoFit/>
          </a:bodyPr>
          <a:lstStyle/>
          <a:p>
            <a:pPr algn="ctr">
              <a:lnSpc>
                <a:spcPts val="7144"/>
              </a:lnSpc>
              <a:spcBef>
                <a:spcPct val="0"/>
              </a:spcBef>
            </a:pPr>
            <a:r>
              <a:rPr lang="en-US" sz="5103">
                <a:solidFill>
                  <a:srgbClr val="FFFFFF"/>
                </a:solidFill>
                <a:latin typeface="Noto Serif Display"/>
                <a:ea typeface="Noto Serif Display"/>
                <a:cs typeface="Noto Serif Display"/>
                <a:sym typeface="Noto Serif Display"/>
              </a:rPr>
              <a:t>GVHD: TS. HÀ MẠNH ĐÀO</a:t>
            </a:r>
          </a:p>
        </p:txBody>
      </p:sp>
      <p:sp>
        <p:nvSpPr>
          <p:cNvPr id="8" name="TextBox 8"/>
          <p:cNvSpPr txBox="1"/>
          <p:nvPr/>
        </p:nvSpPr>
        <p:spPr>
          <a:xfrm>
            <a:off x="3604372" y="3986260"/>
            <a:ext cx="2718946" cy="876157"/>
          </a:xfrm>
          <a:prstGeom prst="rect">
            <a:avLst/>
          </a:prstGeom>
        </p:spPr>
        <p:txBody>
          <a:bodyPr lIns="0" tIns="0" rIns="0" bIns="0" rtlCol="0" anchor="t">
            <a:spAutoFit/>
          </a:bodyPr>
          <a:lstStyle/>
          <a:p>
            <a:pPr algn="ctr">
              <a:lnSpc>
                <a:spcPts val="7110"/>
              </a:lnSpc>
              <a:spcBef>
                <a:spcPct val="0"/>
              </a:spcBef>
            </a:pPr>
            <a:r>
              <a:rPr lang="en-US" sz="5079">
                <a:solidFill>
                  <a:srgbClr val="FFFFFF"/>
                </a:solidFill>
                <a:latin typeface="Noto Serif Display"/>
                <a:ea typeface="Noto Serif Display"/>
                <a:cs typeface="Noto Serif Display"/>
                <a:sym typeface="Noto Serif Display"/>
              </a:rPr>
              <a:t>Nhóm 4: </a:t>
            </a:r>
          </a:p>
        </p:txBody>
      </p:sp>
      <p:sp>
        <p:nvSpPr>
          <p:cNvPr id="9" name="TextBox 9"/>
          <p:cNvSpPr txBox="1"/>
          <p:nvPr/>
        </p:nvSpPr>
        <p:spPr>
          <a:xfrm>
            <a:off x="7224705" y="4091035"/>
            <a:ext cx="7614823" cy="914765"/>
          </a:xfrm>
          <a:prstGeom prst="rect">
            <a:avLst/>
          </a:prstGeom>
        </p:spPr>
        <p:txBody>
          <a:bodyPr lIns="0" tIns="0" rIns="0" bIns="0" rtlCol="0" anchor="t">
            <a:spAutoFit/>
          </a:bodyPr>
          <a:lstStyle/>
          <a:p>
            <a:pPr algn="ctr">
              <a:lnSpc>
                <a:spcPts val="7231"/>
              </a:lnSpc>
              <a:spcBef>
                <a:spcPct val="0"/>
              </a:spcBef>
            </a:pPr>
            <a:r>
              <a:rPr lang="en-US" sz="6025" b="1">
                <a:solidFill>
                  <a:srgbClr val="FFFFFF"/>
                </a:solidFill>
                <a:latin typeface="Josefin Sans Bold"/>
                <a:ea typeface="Josefin Sans Bold"/>
                <a:cs typeface="Josefin Sans Bold"/>
                <a:sym typeface="Josefin Sans Bold"/>
              </a:rPr>
              <a:t>CUDA VỚI PYTHON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023734" y="2600740"/>
            <a:ext cx="11044157" cy="2542760"/>
          </a:xfrm>
          <a:custGeom>
            <a:avLst/>
            <a:gdLst/>
            <a:ahLst/>
            <a:cxnLst/>
            <a:rect l="l" t="t" r="r" b="b"/>
            <a:pathLst>
              <a:path w="11044157" h="2542760">
                <a:moveTo>
                  <a:pt x="0" y="0"/>
                </a:moveTo>
                <a:lnTo>
                  <a:pt x="11044157" y="0"/>
                </a:lnTo>
                <a:lnTo>
                  <a:pt x="11044157" y="2542760"/>
                </a:lnTo>
                <a:lnTo>
                  <a:pt x="0" y="254276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29364" y="447675"/>
            <a:ext cx="10416331" cy="581025"/>
          </a:xfrm>
          <a:prstGeom prst="rect">
            <a:avLst/>
          </a:prstGeom>
        </p:spPr>
        <p:txBody>
          <a:bodyPr lIns="0" tIns="0" rIns="0" bIns="0" rtlCol="0" anchor="t">
            <a:spAutoFit/>
          </a:bodyPr>
          <a:lstStyle/>
          <a:p>
            <a:pPr algn="ctr">
              <a:lnSpc>
                <a:spcPts val="4571"/>
              </a:lnSpc>
              <a:spcBef>
                <a:spcPct val="0"/>
              </a:spcBef>
            </a:pPr>
            <a:r>
              <a:rPr lang="en-US" sz="3809" b="1">
                <a:solidFill>
                  <a:srgbClr val="000000"/>
                </a:solidFill>
                <a:latin typeface="Josefin Sans Bold"/>
                <a:ea typeface="Josefin Sans Bold"/>
                <a:cs typeface="Josefin Sans Bold"/>
                <a:sym typeface="Josefin Sans Bold"/>
              </a:rPr>
              <a:t>4. Công cụ quản lý kiểu (Type Management)</a:t>
            </a:r>
          </a:p>
        </p:txBody>
      </p:sp>
      <p:sp>
        <p:nvSpPr>
          <p:cNvPr id="4" name="TextBox 4"/>
          <p:cNvSpPr txBox="1"/>
          <p:nvPr/>
        </p:nvSpPr>
        <p:spPr>
          <a:xfrm>
            <a:off x="249350" y="1581931"/>
            <a:ext cx="17789299" cy="10001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numba.types: Định nghĩa kiểu dữ liệu để sử dụng trong các hàm hoặc lớp được biên dịch.</a:t>
            </a:r>
          </a:p>
          <a:p>
            <a:pPr algn="ctr">
              <a:lnSpc>
                <a:spcPts val="3971"/>
              </a:lnSpc>
              <a:spcBef>
                <a:spcPct val="0"/>
              </a:spcBef>
            </a:pPr>
            <a:endParaRPr lang="en-US" sz="3309" b="1">
              <a:solidFill>
                <a:srgbClr val="000000"/>
              </a:solidFill>
              <a:latin typeface="Josefin Sans Bold"/>
              <a:ea typeface="Josefin Sans Bold"/>
              <a:cs typeface="Josefin Sans Bold"/>
              <a:sym typeface="Josefin Sans Bold"/>
            </a:endParaRPr>
          </a:p>
        </p:txBody>
      </p:sp>
      <p:sp>
        <p:nvSpPr>
          <p:cNvPr id="5" name="TextBox 5"/>
          <p:cNvSpPr txBox="1"/>
          <p:nvPr/>
        </p:nvSpPr>
        <p:spPr>
          <a:xfrm>
            <a:off x="429364" y="6022591"/>
            <a:ext cx="16934204" cy="2305050"/>
          </a:xfrm>
          <a:prstGeom prst="rect">
            <a:avLst/>
          </a:prstGeom>
        </p:spPr>
        <p:txBody>
          <a:bodyPr lIns="0" tIns="0" rIns="0" bIns="0" rtlCol="0" anchor="t">
            <a:spAutoFit/>
          </a:bodyPr>
          <a:lstStyle/>
          <a:p>
            <a:pPr algn="l">
              <a:lnSpc>
                <a:spcPts val="4811"/>
              </a:lnSpc>
              <a:spcBef>
                <a:spcPct val="0"/>
              </a:spcBef>
            </a:pPr>
            <a:r>
              <a:rPr lang="en-US" sz="4009" b="1">
                <a:solidFill>
                  <a:srgbClr val="000000"/>
                </a:solidFill>
                <a:latin typeface="Josefin Sans Bold"/>
                <a:ea typeface="Josefin Sans Bold"/>
                <a:cs typeface="Josefin Sans Bold"/>
                <a:sym typeface="Josefin Sans Bold"/>
              </a:rPr>
              <a:t>5. Kiểm tra hiệu suất (Performance Utilities)</a:t>
            </a:r>
          </a:p>
          <a:p>
            <a:pPr algn="l">
              <a:lnSpc>
                <a:spcPts val="4811"/>
              </a:lnSpc>
              <a:spcBef>
                <a:spcPct val="0"/>
              </a:spcBef>
            </a:pPr>
            <a:endParaRPr lang="en-US" sz="4009" b="1">
              <a:solidFill>
                <a:srgbClr val="000000"/>
              </a:solidFill>
              <a:latin typeface="Josefin Sans Bold"/>
              <a:ea typeface="Josefin Sans Bold"/>
              <a:cs typeface="Josefin Sans Bold"/>
              <a:sym typeface="Josefin Sans Bold"/>
            </a:endParaRPr>
          </a:p>
          <a:p>
            <a:pPr algn="l">
              <a:lnSpc>
                <a:spcPts val="4331"/>
              </a:lnSpc>
              <a:spcBef>
                <a:spcPct val="0"/>
              </a:spcBef>
            </a:pPr>
            <a:r>
              <a:rPr lang="en-US" sz="3609" b="1">
                <a:solidFill>
                  <a:srgbClr val="000000"/>
                </a:solidFill>
                <a:latin typeface="Josefin Sans Bold"/>
                <a:ea typeface="Josefin Sans Bold"/>
                <a:cs typeface="Josefin Sans Bold"/>
                <a:sym typeface="Josefin Sans Bold"/>
              </a:rPr>
              <a:t>numba.config: Điều chỉnh cấu hình của Numba như bật/tắt chế độ song song.</a:t>
            </a:r>
          </a:p>
          <a:p>
            <a:pPr algn="l">
              <a:lnSpc>
                <a:spcPts val="4331"/>
              </a:lnSpc>
              <a:spcBef>
                <a:spcPct val="0"/>
              </a:spcBef>
            </a:pPr>
            <a:r>
              <a:rPr lang="en-US" sz="3609" b="1">
                <a:solidFill>
                  <a:srgbClr val="000000"/>
                </a:solidFill>
                <a:latin typeface="Josefin Sans Bold"/>
                <a:ea typeface="Josefin Sans Bold"/>
                <a:cs typeface="Josefin Sans Bold"/>
                <a:sym typeface="Josefin Sans Bold"/>
              </a:rPr>
              <a:t>numba.runtime: Lấy thông tin về thời gian chạy của các hàm Numba.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825964" y="2551347"/>
            <a:ext cx="8740550" cy="3638272"/>
          </a:xfrm>
          <a:custGeom>
            <a:avLst/>
            <a:gdLst/>
            <a:ahLst/>
            <a:cxnLst/>
            <a:rect l="l" t="t" r="r" b="b"/>
            <a:pathLst>
              <a:path w="8740550" h="3638272">
                <a:moveTo>
                  <a:pt x="0" y="0"/>
                </a:moveTo>
                <a:lnTo>
                  <a:pt x="8740550" y="0"/>
                </a:lnTo>
                <a:lnTo>
                  <a:pt x="8740550" y="3638272"/>
                </a:lnTo>
                <a:lnTo>
                  <a:pt x="0" y="3638272"/>
                </a:lnTo>
                <a:lnTo>
                  <a:pt x="0" y="0"/>
                </a:lnTo>
                <a:close/>
              </a:path>
            </a:pathLst>
          </a:custGeom>
          <a:blipFill>
            <a:blip r:embed="rId2"/>
            <a:stretch>
              <a:fillRect t="-6021" r="-15009" b="-13768"/>
            </a:stretch>
          </a:blipFill>
        </p:spPr>
        <p:txBody>
          <a:bodyPr/>
          <a:lstStyle/>
          <a:p>
            <a:endParaRPr lang="en-US"/>
          </a:p>
        </p:txBody>
      </p:sp>
      <p:sp>
        <p:nvSpPr>
          <p:cNvPr id="3" name="Freeform 3"/>
          <p:cNvSpPr/>
          <p:nvPr/>
        </p:nvSpPr>
        <p:spPr>
          <a:xfrm>
            <a:off x="8312524" y="5599256"/>
            <a:ext cx="8721120" cy="4476377"/>
          </a:xfrm>
          <a:custGeom>
            <a:avLst/>
            <a:gdLst/>
            <a:ahLst/>
            <a:cxnLst/>
            <a:rect l="l" t="t" r="r" b="b"/>
            <a:pathLst>
              <a:path w="8721120" h="4476377">
                <a:moveTo>
                  <a:pt x="0" y="0"/>
                </a:moveTo>
                <a:lnTo>
                  <a:pt x="8721120" y="0"/>
                </a:lnTo>
                <a:lnTo>
                  <a:pt x="8721120" y="4476377"/>
                </a:lnTo>
                <a:lnTo>
                  <a:pt x="0" y="4476377"/>
                </a:lnTo>
                <a:lnTo>
                  <a:pt x="0" y="0"/>
                </a:lnTo>
                <a:close/>
              </a:path>
            </a:pathLst>
          </a:custGeom>
          <a:blipFill>
            <a:blip r:embed="rId3"/>
            <a:stretch>
              <a:fillRect l="-542" r="-19103" b="-8961"/>
            </a:stretch>
          </a:blipFill>
        </p:spPr>
        <p:txBody>
          <a:bodyPr/>
          <a:lstStyle/>
          <a:p>
            <a:endParaRPr lang="en-US"/>
          </a:p>
        </p:txBody>
      </p:sp>
      <p:sp>
        <p:nvSpPr>
          <p:cNvPr id="4" name="TextBox 4"/>
          <p:cNvSpPr txBox="1"/>
          <p:nvPr/>
        </p:nvSpPr>
        <p:spPr>
          <a:xfrm>
            <a:off x="0" y="523875"/>
            <a:ext cx="10838327" cy="600075"/>
          </a:xfrm>
          <a:prstGeom prst="rect">
            <a:avLst/>
          </a:prstGeom>
        </p:spPr>
        <p:txBody>
          <a:bodyPr lIns="0" tIns="0" rIns="0" bIns="0" rtlCol="0" anchor="t">
            <a:spAutoFit/>
          </a:bodyPr>
          <a:lstStyle/>
          <a:p>
            <a:pPr algn="ctr">
              <a:lnSpc>
                <a:spcPts val="4691"/>
              </a:lnSpc>
              <a:spcBef>
                <a:spcPct val="0"/>
              </a:spcBef>
            </a:pPr>
            <a:r>
              <a:rPr lang="en-US" sz="3909" b="1">
                <a:solidFill>
                  <a:srgbClr val="000000"/>
                </a:solidFill>
                <a:latin typeface="Josefin Sans Bold"/>
                <a:ea typeface="Josefin Sans Bold"/>
                <a:cs typeface="Josefin Sans Bold"/>
                <a:sym typeface="Josefin Sans Bold"/>
              </a:rPr>
              <a:t>6. Hỗ trợ song song (Parallelism Functions)</a:t>
            </a:r>
          </a:p>
        </p:txBody>
      </p:sp>
      <p:sp>
        <p:nvSpPr>
          <p:cNvPr id="5" name="TextBox 5"/>
          <p:cNvSpPr txBox="1"/>
          <p:nvPr/>
        </p:nvSpPr>
        <p:spPr>
          <a:xfrm>
            <a:off x="623346" y="1332147"/>
            <a:ext cx="10743973"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prange, @jit(parallel=True): Song song hóa vòng lặp.</a:t>
            </a:r>
          </a:p>
        </p:txBody>
      </p:sp>
      <p:sp>
        <p:nvSpPr>
          <p:cNvPr id="6" name="TextBox 6"/>
          <p:cNvSpPr txBox="1"/>
          <p:nvPr/>
        </p:nvSpPr>
        <p:spPr>
          <a:xfrm>
            <a:off x="623346" y="2046522"/>
            <a:ext cx="14402821"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@jit(parallel=True): Kích hoạt song song hóa tự động cho các vòng lặp.</a:t>
            </a:r>
          </a:p>
        </p:txBody>
      </p:sp>
      <p:sp>
        <p:nvSpPr>
          <p:cNvPr id="7" name="TextBox 7"/>
          <p:cNvSpPr txBox="1"/>
          <p:nvPr/>
        </p:nvSpPr>
        <p:spPr>
          <a:xfrm>
            <a:off x="444922" y="7332619"/>
            <a:ext cx="7379834"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prange: Song song hóa các vòng lặp.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7919519" y="4866152"/>
            <a:ext cx="9020791" cy="5197806"/>
          </a:xfrm>
          <a:custGeom>
            <a:avLst/>
            <a:gdLst/>
            <a:ahLst/>
            <a:cxnLst/>
            <a:rect l="l" t="t" r="r" b="b"/>
            <a:pathLst>
              <a:path w="9020791" h="5197806">
                <a:moveTo>
                  <a:pt x="0" y="0"/>
                </a:moveTo>
                <a:lnTo>
                  <a:pt x="9020791" y="0"/>
                </a:lnTo>
                <a:lnTo>
                  <a:pt x="9020791" y="5197806"/>
                </a:lnTo>
                <a:lnTo>
                  <a:pt x="0" y="5197806"/>
                </a:lnTo>
                <a:lnTo>
                  <a:pt x="0" y="0"/>
                </a:lnTo>
                <a:close/>
              </a:path>
            </a:pathLst>
          </a:custGeom>
          <a:blipFill>
            <a:blip r:embed="rId2"/>
            <a:stretch>
              <a:fillRect t="-3857" r="-8340" b="-3857"/>
            </a:stretch>
          </a:blipFill>
        </p:spPr>
        <p:txBody>
          <a:bodyPr/>
          <a:lstStyle/>
          <a:p>
            <a:endParaRPr lang="en-US"/>
          </a:p>
        </p:txBody>
      </p:sp>
      <p:sp>
        <p:nvSpPr>
          <p:cNvPr id="3" name="TextBox 3"/>
          <p:cNvSpPr txBox="1"/>
          <p:nvPr/>
        </p:nvSpPr>
        <p:spPr>
          <a:xfrm>
            <a:off x="450500" y="241518"/>
            <a:ext cx="17837500" cy="196215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Lợi ích khi sử dụng Numba để viết mã cho GPU</a:t>
            </a:r>
          </a:p>
        </p:txBody>
      </p:sp>
      <p:sp>
        <p:nvSpPr>
          <p:cNvPr id="4" name="TextBox 4"/>
          <p:cNvSpPr txBox="1"/>
          <p:nvPr/>
        </p:nvSpPr>
        <p:spPr>
          <a:xfrm>
            <a:off x="619141" y="2608727"/>
            <a:ext cx="15443984" cy="2257425"/>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Khi sử dụng Numba với GPU, các lập trình viên có thể dễ dàng chuyển các hàm Python sang chạy song song trên GPU bằng decorator @cuda.jit. Điều này giúp tăng tốc độ xử lý đáng kể trong các ứng dụng tính toán lớn, học máy, và mô phỏng khoa học.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3284883" y="5143500"/>
            <a:ext cx="10972800" cy="4686953"/>
          </a:xfrm>
          <a:custGeom>
            <a:avLst/>
            <a:gdLst/>
            <a:ahLst/>
            <a:cxnLst/>
            <a:rect l="l" t="t" r="r" b="b"/>
            <a:pathLst>
              <a:path w="10972800" h="4686953">
                <a:moveTo>
                  <a:pt x="0" y="0"/>
                </a:moveTo>
                <a:lnTo>
                  <a:pt x="10972800" y="0"/>
                </a:lnTo>
                <a:lnTo>
                  <a:pt x="10972800" y="4686953"/>
                </a:lnTo>
                <a:lnTo>
                  <a:pt x="0" y="468695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Giới thiệu thư viện CuPy trong Python</a:t>
            </a:r>
          </a:p>
        </p:txBody>
      </p:sp>
      <p:sp>
        <p:nvSpPr>
          <p:cNvPr id="4" name="TextBox 4"/>
          <p:cNvSpPr txBox="1"/>
          <p:nvPr/>
        </p:nvSpPr>
        <p:spPr>
          <a:xfrm>
            <a:off x="619141" y="2135006"/>
            <a:ext cx="15443984" cy="2819400"/>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CuPy là một thư viện Python dành cho tính toán số học trên GPU, sử dụng CUDA của NVIDIA để tăng tốc các phép toán với mảng dữ liệu. Thư viện này cung cấp API giống với NumPy, giúp người dùng dễ dàng chuyển đổi từ mã chạy trên CPU sang chạy trên GPU mà không cần thay đổi nhiều.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1421026"/>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806925" y="-247507"/>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40768" y="-2740035"/>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194084" y="-4216818"/>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028700" y="3815711"/>
            <a:ext cx="10024131" cy="1474150"/>
          </a:xfrm>
          <a:custGeom>
            <a:avLst/>
            <a:gdLst/>
            <a:ahLst/>
            <a:cxnLst/>
            <a:rect l="l" t="t" r="r" b="b"/>
            <a:pathLst>
              <a:path w="10024131" h="1474150">
                <a:moveTo>
                  <a:pt x="0" y="0"/>
                </a:moveTo>
                <a:lnTo>
                  <a:pt x="10024131" y="0"/>
                </a:lnTo>
                <a:lnTo>
                  <a:pt x="10024131" y="1474150"/>
                </a:lnTo>
                <a:lnTo>
                  <a:pt x="0" y="1474150"/>
                </a:lnTo>
                <a:lnTo>
                  <a:pt x="0" y="0"/>
                </a:lnTo>
                <a:close/>
              </a:path>
            </a:pathLst>
          </a:custGeom>
          <a:blipFill>
            <a:blip r:embed="rId10"/>
            <a:stretch>
              <a:fillRect t="-117883" b="-28654"/>
            </a:stretch>
          </a:blipFill>
        </p:spPr>
        <p:txBody>
          <a:bodyPr/>
          <a:lstStyle/>
          <a:p>
            <a:endParaRPr lang="en-US"/>
          </a:p>
        </p:txBody>
      </p:sp>
      <p:sp>
        <p:nvSpPr>
          <p:cNvPr id="7" name="Freeform 7"/>
          <p:cNvSpPr/>
          <p:nvPr/>
        </p:nvSpPr>
        <p:spPr>
          <a:xfrm>
            <a:off x="9599414" y="4952157"/>
            <a:ext cx="4491691" cy="1118103"/>
          </a:xfrm>
          <a:custGeom>
            <a:avLst/>
            <a:gdLst/>
            <a:ahLst/>
            <a:cxnLst/>
            <a:rect l="l" t="t" r="r" b="b"/>
            <a:pathLst>
              <a:path w="4491691" h="1118103">
                <a:moveTo>
                  <a:pt x="0" y="0"/>
                </a:moveTo>
                <a:lnTo>
                  <a:pt x="4491691" y="0"/>
                </a:lnTo>
                <a:lnTo>
                  <a:pt x="4491691" y="1118103"/>
                </a:lnTo>
                <a:lnTo>
                  <a:pt x="0" y="1118103"/>
                </a:lnTo>
                <a:lnTo>
                  <a:pt x="0" y="0"/>
                </a:lnTo>
                <a:close/>
              </a:path>
            </a:pathLst>
          </a:custGeom>
          <a:blipFill>
            <a:blip r:embed="rId11"/>
            <a:stretch>
              <a:fillRect/>
            </a:stretch>
          </a:blipFill>
        </p:spPr>
        <p:txBody>
          <a:bodyPr/>
          <a:lstStyle/>
          <a:p>
            <a:endParaRPr lang="en-US"/>
          </a:p>
        </p:txBody>
      </p:sp>
      <p:sp>
        <p:nvSpPr>
          <p:cNvPr id="8" name="Freeform 8"/>
          <p:cNvSpPr/>
          <p:nvPr/>
        </p:nvSpPr>
        <p:spPr>
          <a:xfrm>
            <a:off x="9954039" y="6125863"/>
            <a:ext cx="4399532" cy="1243534"/>
          </a:xfrm>
          <a:custGeom>
            <a:avLst/>
            <a:gdLst/>
            <a:ahLst/>
            <a:cxnLst/>
            <a:rect l="l" t="t" r="r" b="b"/>
            <a:pathLst>
              <a:path w="4399532" h="1243534">
                <a:moveTo>
                  <a:pt x="0" y="0"/>
                </a:moveTo>
                <a:lnTo>
                  <a:pt x="4399532" y="0"/>
                </a:lnTo>
                <a:lnTo>
                  <a:pt x="4399532" y="1243534"/>
                </a:lnTo>
                <a:lnTo>
                  <a:pt x="0" y="1243534"/>
                </a:lnTo>
                <a:lnTo>
                  <a:pt x="0" y="0"/>
                </a:lnTo>
                <a:close/>
              </a:path>
            </a:pathLst>
          </a:custGeom>
          <a:blipFill>
            <a:blip r:embed="rId12"/>
            <a:stretch>
              <a:fillRect l="-8541" r="-33225"/>
            </a:stretch>
          </a:blipFill>
        </p:spPr>
        <p:txBody>
          <a:bodyPr/>
          <a:lstStyle/>
          <a:p>
            <a:endParaRPr lang="en-US"/>
          </a:p>
        </p:txBody>
      </p:sp>
      <p:sp>
        <p:nvSpPr>
          <p:cNvPr id="9" name="TextBox 9"/>
          <p:cNvSpPr txBox="1"/>
          <p:nvPr/>
        </p:nvSpPr>
        <p:spPr>
          <a:xfrm>
            <a:off x="309505" y="1009650"/>
            <a:ext cx="14750257" cy="990600"/>
          </a:xfrm>
          <a:prstGeom prst="rect">
            <a:avLst/>
          </a:prstGeom>
        </p:spPr>
        <p:txBody>
          <a:bodyPr lIns="0" tIns="0" rIns="0" bIns="0" rtlCol="0" anchor="t">
            <a:spAutoFit/>
          </a:bodyPr>
          <a:lstStyle/>
          <a:p>
            <a:pPr algn="ctr">
              <a:lnSpc>
                <a:spcPts val="7679"/>
              </a:lnSpc>
              <a:spcBef>
                <a:spcPct val="0"/>
              </a:spcBef>
            </a:pPr>
            <a:r>
              <a:rPr lang="en-US" sz="6399" b="1">
                <a:solidFill>
                  <a:srgbClr val="000000"/>
                </a:solidFill>
                <a:latin typeface="Josefin Sans Bold"/>
                <a:ea typeface="Josefin Sans Bold"/>
                <a:cs typeface="Josefin Sans Bold"/>
                <a:sym typeface="Josefin Sans Bold"/>
              </a:rPr>
              <a:t>Một số hàm cơ bản của thư viện CuPy</a:t>
            </a:r>
          </a:p>
        </p:txBody>
      </p:sp>
      <p:sp>
        <p:nvSpPr>
          <p:cNvPr id="10" name="TextBox 10"/>
          <p:cNvSpPr txBox="1"/>
          <p:nvPr/>
        </p:nvSpPr>
        <p:spPr>
          <a:xfrm>
            <a:off x="7399890" y="4210464"/>
            <a:ext cx="47625" cy="419100"/>
          </a:xfrm>
          <a:prstGeom prst="rect">
            <a:avLst/>
          </a:prstGeom>
        </p:spPr>
        <p:txBody>
          <a:bodyPr lIns="0" tIns="0" rIns="0" bIns="0" rtlCol="0" anchor="t">
            <a:spAutoFit/>
          </a:bodyPr>
          <a:lstStyle/>
          <a:p>
            <a:pPr algn="ctr">
              <a:lnSpc>
                <a:spcPts val="3360"/>
              </a:lnSpc>
              <a:spcBef>
                <a:spcPct val="0"/>
              </a:spcBef>
            </a:pPr>
            <a:endParaRPr/>
          </a:p>
        </p:txBody>
      </p:sp>
      <p:sp>
        <p:nvSpPr>
          <p:cNvPr id="11" name="TextBox 11"/>
          <p:cNvSpPr txBox="1"/>
          <p:nvPr/>
        </p:nvSpPr>
        <p:spPr>
          <a:xfrm>
            <a:off x="751489" y="2278132"/>
            <a:ext cx="7691899" cy="613655"/>
          </a:xfrm>
          <a:prstGeom prst="rect">
            <a:avLst/>
          </a:prstGeom>
        </p:spPr>
        <p:txBody>
          <a:bodyPr lIns="0" tIns="0" rIns="0" bIns="0" rtlCol="0" anchor="t">
            <a:spAutoFit/>
          </a:bodyPr>
          <a:lstStyle/>
          <a:p>
            <a:pPr algn="ctr">
              <a:lnSpc>
                <a:spcPts val="4700"/>
              </a:lnSpc>
              <a:spcBef>
                <a:spcPct val="0"/>
              </a:spcBef>
            </a:pPr>
            <a:r>
              <a:rPr lang="en-US" sz="3916" b="1">
                <a:solidFill>
                  <a:srgbClr val="000000"/>
                </a:solidFill>
                <a:latin typeface="Josefin Sans Bold"/>
                <a:ea typeface="Josefin Sans Bold"/>
                <a:cs typeface="Josefin Sans Bold"/>
                <a:sym typeface="Josefin Sans Bold"/>
              </a:rPr>
              <a:t> Gọi thư viện : import cupy as cp</a:t>
            </a:r>
          </a:p>
        </p:txBody>
      </p:sp>
      <p:sp>
        <p:nvSpPr>
          <p:cNvPr id="12" name="TextBox 12"/>
          <p:cNvSpPr txBox="1"/>
          <p:nvPr/>
        </p:nvSpPr>
        <p:spPr>
          <a:xfrm>
            <a:off x="751489" y="3039231"/>
            <a:ext cx="16214607" cy="1014262"/>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cupy.array: Tạo một mảng CuPy từ một đối tượng như list hoặc NumPy array.</a:t>
            </a:r>
          </a:p>
          <a:p>
            <a:pPr algn="ctr">
              <a:lnSpc>
                <a:spcPts val="3971"/>
              </a:lnSpc>
              <a:spcBef>
                <a:spcPct val="0"/>
              </a:spcBef>
            </a:pPr>
            <a:endParaRPr lang="en-US" sz="3309" b="1">
              <a:solidFill>
                <a:srgbClr val="000000"/>
              </a:solidFill>
              <a:latin typeface="Josefin Sans Bold"/>
              <a:ea typeface="Josefin Sans Bold"/>
              <a:cs typeface="Josefin Sans Bold"/>
              <a:sym typeface="Josefin Sans Bold"/>
            </a:endParaRPr>
          </a:p>
        </p:txBody>
      </p:sp>
      <p:sp>
        <p:nvSpPr>
          <p:cNvPr id="13" name="TextBox 13"/>
          <p:cNvSpPr txBox="1"/>
          <p:nvPr/>
        </p:nvSpPr>
        <p:spPr>
          <a:xfrm>
            <a:off x="743492" y="5270811"/>
            <a:ext cx="9210547" cy="990600"/>
          </a:xfrm>
          <a:prstGeom prst="rect">
            <a:avLst/>
          </a:prstGeom>
        </p:spPr>
        <p:txBody>
          <a:bodyPr lIns="0" tIns="0" rIns="0" bIns="0" rtlCol="0" anchor="t">
            <a:spAutoFit/>
          </a:bodyPr>
          <a:lstStyle/>
          <a:p>
            <a:pPr algn="ctr">
              <a:lnSpc>
                <a:spcPts val="3839"/>
              </a:lnSpc>
              <a:spcBef>
                <a:spcPct val="0"/>
              </a:spcBef>
            </a:pPr>
            <a:r>
              <a:rPr lang="en-US" sz="3199" b="1">
                <a:solidFill>
                  <a:srgbClr val="000000"/>
                </a:solidFill>
                <a:latin typeface="Josefin Sans Bold"/>
                <a:ea typeface="Josefin Sans Bold"/>
                <a:cs typeface="Josefin Sans Bold"/>
                <a:sym typeface="Josefin Sans Bold"/>
              </a:rPr>
              <a:t>cupy.empty: Tạo mảng không được khởi tạo </a:t>
            </a:r>
          </a:p>
          <a:p>
            <a:pPr algn="ctr">
              <a:lnSpc>
                <a:spcPts val="3839"/>
              </a:lnSpc>
              <a:spcBef>
                <a:spcPct val="0"/>
              </a:spcBef>
            </a:pPr>
            <a:endParaRPr lang="en-US" sz="3199" b="1">
              <a:solidFill>
                <a:srgbClr val="000000"/>
              </a:solidFill>
              <a:latin typeface="Josefin Sans Bold"/>
              <a:ea typeface="Josefin Sans Bold"/>
              <a:cs typeface="Josefin Sans Bold"/>
              <a:sym typeface="Josefin Sans Bold"/>
            </a:endParaRPr>
          </a:p>
        </p:txBody>
      </p:sp>
      <p:sp>
        <p:nvSpPr>
          <p:cNvPr id="14" name="TextBox 14"/>
          <p:cNvSpPr txBox="1"/>
          <p:nvPr/>
        </p:nvSpPr>
        <p:spPr>
          <a:xfrm>
            <a:off x="1028700" y="6261411"/>
            <a:ext cx="8758637" cy="486219"/>
          </a:xfrm>
          <a:prstGeom prst="rect">
            <a:avLst/>
          </a:prstGeom>
        </p:spPr>
        <p:txBody>
          <a:bodyPr lIns="0" tIns="0" rIns="0" bIns="0" rtlCol="0" anchor="t">
            <a:spAutoFit/>
          </a:bodyPr>
          <a:lstStyle/>
          <a:p>
            <a:pPr algn="ctr">
              <a:lnSpc>
                <a:spcPts val="3843"/>
              </a:lnSpc>
              <a:spcBef>
                <a:spcPct val="0"/>
              </a:spcBef>
            </a:pPr>
            <a:r>
              <a:rPr lang="en-US" sz="3202" b="1">
                <a:solidFill>
                  <a:srgbClr val="000000"/>
                </a:solidFill>
                <a:latin typeface="Josefin Sans Bold"/>
                <a:ea typeface="Josefin Sans Bold"/>
                <a:cs typeface="Josefin Sans Bold"/>
                <a:sym typeface="Josefin Sans Bold"/>
              </a:rPr>
              <a:t>cupy.full: Tạo mảng với một giá trị nhất định.</a:t>
            </a:r>
          </a:p>
        </p:txBody>
      </p:sp>
      <p:sp>
        <p:nvSpPr>
          <p:cNvPr id="15" name="TextBox 15"/>
          <p:cNvSpPr txBox="1"/>
          <p:nvPr/>
        </p:nvSpPr>
        <p:spPr>
          <a:xfrm>
            <a:off x="863355" y="7061955"/>
            <a:ext cx="18211787" cy="1990725"/>
          </a:xfrm>
          <a:prstGeom prst="rect">
            <a:avLst/>
          </a:prstGeom>
        </p:spPr>
        <p:txBody>
          <a:bodyPr lIns="0" tIns="0" rIns="0" bIns="0" rtlCol="0" anchor="t">
            <a:spAutoFit/>
          </a:bodyPr>
          <a:lstStyle/>
          <a:p>
            <a:pPr algn="l">
              <a:lnSpc>
                <a:spcPts val="3907"/>
              </a:lnSpc>
              <a:spcBef>
                <a:spcPct val="0"/>
              </a:spcBef>
            </a:pPr>
            <a:r>
              <a:rPr lang="en-US" sz="3256" b="1">
                <a:solidFill>
                  <a:srgbClr val="000000"/>
                </a:solidFill>
                <a:latin typeface="Josefin Sans Bold"/>
                <a:ea typeface="Josefin Sans Bold"/>
                <a:cs typeface="Josefin Sans Bold"/>
                <a:sym typeface="Josefin Sans Bold"/>
              </a:rPr>
              <a:t>Tạo mảng ngẫu nhiên</a:t>
            </a:r>
          </a:p>
          <a:p>
            <a:pPr algn="l">
              <a:lnSpc>
                <a:spcPts val="3907"/>
              </a:lnSpc>
              <a:spcBef>
                <a:spcPct val="0"/>
              </a:spcBef>
            </a:pPr>
            <a:r>
              <a:rPr lang="en-US" sz="3256" b="1">
                <a:solidFill>
                  <a:srgbClr val="000000"/>
                </a:solidFill>
                <a:latin typeface="Josefin Sans Bold"/>
                <a:ea typeface="Josefin Sans Bold"/>
                <a:cs typeface="Josefin Sans Bold"/>
                <a:sym typeface="Josefin Sans Bold"/>
              </a:rPr>
              <a:t>cupy.random.rand:  mảng với số ngẫu nhiên từ phân phối đồng đều trong khoảng [0, 1).</a:t>
            </a:r>
          </a:p>
          <a:p>
            <a:pPr algn="l">
              <a:lnSpc>
                <a:spcPts val="3907"/>
              </a:lnSpc>
              <a:spcBef>
                <a:spcPct val="0"/>
              </a:spcBef>
            </a:pPr>
            <a:r>
              <a:rPr lang="en-US" sz="3256" b="1">
                <a:solidFill>
                  <a:srgbClr val="000000"/>
                </a:solidFill>
                <a:latin typeface="Josefin Sans Bold"/>
                <a:ea typeface="Josefin Sans Bold"/>
                <a:cs typeface="Josefin Sans Bold"/>
                <a:sym typeface="Josefin Sans Bold"/>
              </a:rPr>
              <a:t>cupy.random.randn: Tạo mảng với số ngẫu nhiên từ phân phối chuẩn (mean=0, std=1).</a:t>
            </a:r>
          </a:p>
          <a:p>
            <a:pPr algn="l">
              <a:lnSpc>
                <a:spcPts val="3907"/>
              </a:lnSpc>
              <a:spcBef>
                <a:spcPct val="0"/>
              </a:spcBef>
            </a:pPr>
            <a:r>
              <a:rPr lang="en-US" sz="3256" b="1">
                <a:solidFill>
                  <a:srgbClr val="000000"/>
                </a:solidFill>
                <a:latin typeface="Josefin Sans Bold"/>
                <a:ea typeface="Josefin Sans Bold"/>
                <a:cs typeface="Josefin Sans Bold"/>
                <a:sym typeface="Josefin Sans Bold"/>
              </a:rPr>
              <a:t>cupy.random.randint: Tạo mảng số nguyên ngẫu nhiên trong khoảng giá trị nhất định.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17543" y="-1584608"/>
            <a:ext cx="4597438" cy="2842053"/>
          </a:xfrm>
          <a:custGeom>
            <a:avLst/>
            <a:gdLst/>
            <a:ahLst/>
            <a:cxnLst/>
            <a:rect l="l" t="t" r="r" b="b"/>
            <a:pathLst>
              <a:path w="4597438" h="2842053">
                <a:moveTo>
                  <a:pt x="0" y="0"/>
                </a:moveTo>
                <a:lnTo>
                  <a:pt x="4597439" y="0"/>
                </a:lnTo>
                <a:lnTo>
                  <a:pt x="4597439" y="2842053"/>
                </a:lnTo>
                <a:lnTo>
                  <a:pt x="0" y="284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628378" y="0"/>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43196" y="-2671627"/>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836990" y="-4334138"/>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TextBox 6"/>
          <p:cNvSpPr txBox="1"/>
          <p:nvPr/>
        </p:nvSpPr>
        <p:spPr>
          <a:xfrm>
            <a:off x="702065" y="1443173"/>
            <a:ext cx="17106076" cy="2956453"/>
          </a:xfrm>
          <a:prstGeom prst="rect">
            <a:avLst/>
          </a:prstGeom>
        </p:spPr>
        <p:txBody>
          <a:bodyPr lIns="0" tIns="0" rIns="0" bIns="0" rtlCol="0" anchor="t">
            <a:spAutoFit/>
          </a:bodyPr>
          <a:lstStyle/>
          <a:p>
            <a:pPr algn="l">
              <a:lnSpc>
                <a:spcPts val="3895"/>
              </a:lnSpc>
              <a:spcBef>
                <a:spcPct val="0"/>
              </a:spcBef>
            </a:pPr>
            <a:r>
              <a:rPr lang="en-US" sz="3245" b="1">
                <a:solidFill>
                  <a:srgbClr val="000000"/>
                </a:solidFill>
                <a:latin typeface="Josefin Sans Bold"/>
                <a:ea typeface="Josefin Sans Bold"/>
                <a:cs typeface="Josefin Sans Bold"/>
                <a:sym typeface="Josefin Sans Bold"/>
              </a:rPr>
              <a:t>Sử dụng với bộ nhớ GPU:</a:t>
            </a:r>
          </a:p>
          <a:p>
            <a:pPr algn="l">
              <a:lnSpc>
                <a:spcPts val="3895"/>
              </a:lnSpc>
              <a:spcBef>
                <a:spcPct val="0"/>
              </a:spcBef>
            </a:pPr>
            <a:r>
              <a:rPr lang="en-US" sz="3245" b="1">
                <a:solidFill>
                  <a:srgbClr val="000000"/>
                </a:solidFill>
                <a:latin typeface="Josefin Sans Bold"/>
                <a:ea typeface="Josefin Sans Bold"/>
                <a:cs typeface="Josefin Sans Bold"/>
                <a:sym typeface="Josefin Sans Bold"/>
              </a:rPr>
              <a:t> - Chuyển mảng NumPy sang CuPy: a_np = np.array([1, 2, 3]); a_cp = cp.array(a_np)</a:t>
            </a:r>
          </a:p>
          <a:p>
            <a:pPr algn="l">
              <a:lnSpc>
                <a:spcPts val="3895"/>
              </a:lnSpc>
              <a:spcBef>
                <a:spcPct val="0"/>
              </a:spcBef>
            </a:pPr>
            <a:r>
              <a:rPr lang="en-US" sz="3245" b="1">
                <a:solidFill>
                  <a:srgbClr val="000000"/>
                </a:solidFill>
                <a:latin typeface="Josefin Sans Bold"/>
                <a:ea typeface="Josefin Sans Bold"/>
                <a:cs typeface="Josefin Sans Bold"/>
                <a:sym typeface="Josefin Sans Bold"/>
              </a:rPr>
              <a:t> - Chuyển mảng CuPy về NumPy: a_np = a_cp.get()</a:t>
            </a:r>
          </a:p>
          <a:p>
            <a:pPr algn="l">
              <a:lnSpc>
                <a:spcPts val="3895"/>
              </a:lnSpc>
              <a:spcBef>
                <a:spcPct val="0"/>
              </a:spcBef>
            </a:pPr>
            <a:r>
              <a:rPr lang="en-US" sz="3245" b="1">
                <a:solidFill>
                  <a:srgbClr val="000000"/>
                </a:solidFill>
                <a:latin typeface="Josefin Sans Bold"/>
                <a:ea typeface="Josefin Sans Bold"/>
                <a:cs typeface="Josefin Sans Bold"/>
                <a:sym typeface="Josefin Sans Bold"/>
              </a:rPr>
              <a:t> - Cấp phát bộ nhớ trực tiếp trên GPU: a_gpu = cp.empty_like(a)</a:t>
            </a:r>
          </a:p>
          <a:p>
            <a:pPr algn="l">
              <a:lnSpc>
                <a:spcPts val="3895"/>
              </a:lnSpc>
              <a:spcBef>
                <a:spcPct val="0"/>
              </a:spcBef>
            </a:pPr>
            <a:r>
              <a:rPr lang="en-US" sz="3245" b="1">
                <a:solidFill>
                  <a:srgbClr val="000000"/>
                </a:solidFill>
                <a:latin typeface="Josefin Sans Bold"/>
                <a:ea typeface="Josefin Sans Bold"/>
                <a:cs typeface="Josefin Sans Bold"/>
                <a:sym typeface="Josefin Sans Bold"/>
              </a:rPr>
              <a:t> </a:t>
            </a:r>
          </a:p>
          <a:p>
            <a:pPr algn="l">
              <a:lnSpc>
                <a:spcPts val="3895"/>
              </a:lnSpc>
              <a:spcBef>
                <a:spcPct val="0"/>
              </a:spcBef>
            </a:pPr>
            <a:r>
              <a:rPr lang="en-US" sz="3245" b="1">
                <a:solidFill>
                  <a:srgbClr val="000000"/>
                </a:solidFill>
                <a:latin typeface="Josefin Sans Bold"/>
                <a:ea typeface="Josefin Sans Bold"/>
                <a:cs typeface="Josefin Sans Bold"/>
                <a:sym typeface="Josefin Sans Bold"/>
              </a:rPr>
              <a:t> </a:t>
            </a:r>
          </a:p>
        </p:txBody>
      </p:sp>
      <p:sp>
        <p:nvSpPr>
          <p:cNvPr id="7" name="TextBox 7"/>
          <p:cNvSpPr txBox="1"/>
          <p:nvPr/>
        </p:nvSpPr>
        <p:spPr>
          <a:xfrm>
            <a:off x="727559" y="4961601"/>
            <a:ext cx="16832882" cy="2970404"/>
          </a:xfrm>
          <a:prstGeom prst="rect">
            <a:avLst/>
          </a:prstGeom>
        </p:spPr>
        <p:txBody>
          <a:bodyPr lIns="0" tIns="0" rIns="0" bIns="0" rtlCol="0" anchor="t">
            <a:spAutoFit/>
          </a:bodyPr>
          <a:lstStyle/>
          <a:p>
            <a:pPr algn="just">
              <a:lnSpc>
                <a:spcPts val="3900"/>
              </a:lnSpc>
              <a:spcBef>
                <a:spcPct val="0"/>
              </a:spcBef>
            </a:pPr>
            <a:r>
              <a:rPr lang="en-US" sz="3250" b="1">
                <a:solidFill>
                  <a:srgbClr val="000000"/>
                </a:solidFill>
                <a:latin typeface="Josefin Sans Bold"/>
                <a:ea typeface="Josefin Sans Bold"/>
                <a:cs typeface="Josefin Sans Bold"/>
                <a:sym typeface="Josefin Sans Bold"/>
              </a:rPr>
              <a:t>Quản lý bộ nhớ</a:t>
            </a:r>
          </a:p>
          <a:p>
            <a:pPr algn="just">
              <a:lnSpc>
                <a:spcPts val="3900"/>
              </a:lnSpc>
              <a:spcBef>
                <a:spcPct val="0"/>
              </a:spcBef>
            </a:pPr>
            <a:r>
              <a:rPr lang="en-US" sz="3250" b="1">
                <a:solidFill>
                  <a:srgbClr val="000000"/>
                </a:solidFill>
                <a:latin typeface="Josefin Sans Bold"/>
                <a:ea typeface="Josefin Sans Bold"/>
                <a:cs typeface="Josefin Sans Bold"/>
                <a:sym typeface="Josefin Sans Bold"/>
              </a:rPr>
              <a:t>cupy.get_device: Lấy thiết bị GPU hiện tại mà CuPy đang sử dụng.</a:t>
            </a:r>
          </a:p>
          <a:p>
            <a:pPr algn="just">
              <a:lnSpc>
                <a:spcPts val="3900"/>
              </a:lnSpc>
              <a:spcBef>
                <a:spcPct val="0"/>
              </a:spcBef>
            </a:pPr>
            <a:r>
              <a:rPr lang="en-US" sz="3250" b="1">
                <a:solidFill>
                  <a:srgbClr val="000000"/>
                </a:solidFill>
                <a:latin typeface="Josefin Sans Bold"/>
                <a:ea typeface="Josefin Sans Bold"/>
                <a:cs typeface="Josefin Sans Bold"/>
                <a:sym typeface="Josefin Sans Bold"/>
              </a:rPr>
              <a:t>cupy.cuda.Device: Chọn thiết bị GPU cụ thể để thực thi các phép toán.</a:t>
            </a:r>
          </a:p>
          <a:p>
            <a:pPr algn="just">
              <a:lnSpc>
                <a:spcPts val="3900"/>
              </a:lnSpc>
              <a:spcBef>
                <a:spcPct val="0"/>
              </a:spcBef>
            </a:pPr>
            <a:endParaRPr lang="en-US" sz="3250" b="1">
              <a:solidFill>
                <a:srgbClr val="000000"/>
              </a:solidFill>
              <a:latin typeface="Josefin Sans Bold"/>
              <a:ea typeface="Josefin Sans Bold"/>
              <a:cs typeface="Josefin Sans Bold"/>
              <a:sym typeface="Josefin Sans Bold"/>
            </a:endParaRPr>
          </a:p>
          <a:p>
            <a:pPr algn="just">
              <a:lnSpc>
                <a:spcPts val="3900"/>
              </a:lnSpc>
              <a:spcBef>
                <a:spcPct val="0"/>
              </a:spcBef>
            </a:pPr>
            <a:endParaRPr lang="en-US" sz="3250" b="1">
              <a:solidFill>
                <a:srgbClr val="000000"/>
              </a:solidFill>
              <a:latin typeface="Josefin Sans Bold"/>
              <a:ea typeface="Josefin Sans Bold"/>
              <a:cs typeface="Josefin Sans Bold"/>
              <a:sym typeface="Josefin Sans Bold"/>
            </a:endParaRPr>
          </a:p>
          <a:p>
            <a:pPr algn="just">
              <a:lnSpc>
                <a:spcPts val="3900"/>
              </a:lnSpc>
              <a:spcBef>
                <a:spcPct val="0"/>
              </a:spcBef>
            </a:pPr>
            <a:endParaRPr lang="en-US" sz="3250" b="1">
              <a:solidFill>
                <a:srgbClr val="000000"/>
              </a:solidFill>
              <a:latin typeface="Josefin Sans Bold"/>
              <a:ea typeface="Josefin Sans Bold"/>
              <a:cs typeface="Josefin Sans Bold"/>
              <a:sym typeface="Josefin Sans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2164559" y="5740483"/>
            <a:ext cx="11017126" cy="3517817"/>
          </a:xfrm>
          <a:custGeom>
            <a:avLst/>
            <a:gdLst/>
            <a:ahLst/>
            <a:cxnLst/>
            <a:rect l="l" t="t" r="r" b="b"/>
            <a:pathLst>
              <a:path w="11017126" h="3517817">
                <a:moveTo>
                  <a:pt x="0" y="0"/>
                </a:moveTo>
                <a:lnTo>
                  <a:pt x="11017126" y="0"/>
                </a:lnTo>
                <a:lnTo>
                  <a:pt x="11017126" y="3517817"/>
                </a:lnTo>
                <a:lnTo>
                  <a:pt x="0" y="3517817"/>
                </a:lnTo>
                <a:lnTo>
                  <a:pt x="0" y="0"/>
                </a:lnTo>
                <a:close/>
              </a:path>
            </a:pathLst>
          </a:custGeom>
          <a:blipFill>
            <a:blip r:embed="rId10"/>
            <a:stretch>
              <a:fillRect t="-64277"/>
            </a:stretch>
          </a:blipFill>
        </p:spPr>
        <p:txBody>
          <a:bodyPr/>
          <a:lstStyle/>
          <a:p>
            <a:endParaRPr lang="en-US"/>
          </a:p>
        </p:txBody>
      </p:sp>
      <p:sp>
        <p:nvSpPr>
          <p:cNvPr id="7" name="TextBox 7"/>
          <p:cNvSpPr txBox="1"/>
          <p:nvPr/>
        </p:nvSpPr>
        <p:spPr>
          <a:xfrm>
            <a:off x="284430" y="1822854"/>
            <a:ext cx="17189511" cy="3457534"/>
          </a:xfrm>
          <a:prstGeom prst="rect">
            <a:avLst/>
          </a:prstGeom>
        </p:spPr>
        <p:txBody>
          <a:bodyPr lIns="0" tIns="0" rIns="0" bIns="0" rtlCol="0" anchor="t">
            <a:spAutoFit/>
          </a:bodyPr>
          <a:lstStyle/>
          <a:p>
            <a:pPr algn="l">
              <a:lnSpc>
                <a:spcPts val="3906"/>
              </a:lnSpc>
              <a:spcBef>
                <a:spcPct val="0"/>
              </a:spcBef>
            </a:pPr>
            <a:r>
              <a:rPr lang="en-US" sz="3255" b="1">
                <a:solidFill>
                  <a:srgbClr val="000000"/>
                </a:solidFill>
                <a:latin typeface="Josefin Sans Bold"/>
                <a:ea typeface="Josefin Sans Bold"/>
                <a:cs typeface="Josefin Sans Bold"/>
                <a:sym typeface="Josefin Sans Bold"/>
              </a:rPr>
              <a:t> Đại số tuyến tính (Linear Algebra)</a:t>
            </a:r>
          </a:p>
          <a:p>
            <a:pPr algn="l">
              <a:lnSpc>
                <a:spcPts val="3906"/>
              </a:lnSpc>
              <a:spcBef>
                <a:spcPct val="0"/>
              </a:spcBef>
            </a:pPr>
            <a:r>
              <a:rPr lang="en-US" sz="3255" b="1">
                <a:solidFill>
                  <a:srgbClr val="000000"/>
                </a:solidFill>
                <a:latin typeface="Josefin Sans Bold"/>
                <a:ea typeface="Josefin Sans Bold"/>
                <a:cs typeface="Josefin Sans Bold"/>
                <a:sym typeface="Josefin Sans Bold"/>
              </a:rPr>
              <a:t>-cupy.linalg.inv: Tính ma trận nghịch đảo.</a:t>
            </a:r>
          </a:p>
          <a:p>
            <a:pPr algn="l">
              <a:lnSpc>
                <a:spcPts val="3906"/>
              </a:lnSpc>
              <a:spcBef>
                <a:spcPct val="0"/>
              </a:spcBef>
            </a:pPr>
            <a:r>
              <a:rPr lang="en-US" sz="3255" b="1">
                <a:solidFill>
                  <a:srgbClr val="000000"/>
                </a:solidFill>
                <a:latin typeface="Josefin Sans Bold"/>
                <a:ea typeface="Josefin Sans Bold"/>
                <a:cs typeface="Josefin Sans Bold"/>
                <a:sym typeface="Josefin Sans Bold"/>
              </a:rPr>
              <a:t>-cupy.linalg.svd: Phân rã giá trị kỳ dị (SVD), quan trọng trong xử lý dữ liệu lớn như phân tích PCA.</a:t>
            </a:r>
          </a:p>
          <a:p>
            <a:pPr algn="l">
              <a:lnSpc>
                <a:spcPts val="3906"/>
              </a:lnSpc>
              <a:spcBef>
                <a:spcPct val="0"/>
              </a:spcBef>
            </a:pPr>
            <a:r>
              <a:rPr lang="en-US" sz="3255" b="1">
                <a:solidFill>
                  <a:srgbClr val="000000"/>
                </a:solidFill>
                <a:latin typeface="Josefin Sans Bold"/>
                <a:ea typeface="Josefin Sans Bold"/>
                <a:cs typeface="Josefin Sans Bold"/>
                <a:sym typeface="Josefin Sans Bold"/>
              </a:rPr>
              <a:t>-cupy.linalg.solve: Giải hệ phương trình tuyến tính.</a:t>
            </a:r>
          </a:p>
          <a:p>
            <a:pPr algn="l">
              <a:lnSpc>
                <a:spcPts val="3906"/>
              </a:lnSpc>
              <a:spcBef>
                <a:spcPct val="0"/>
              </a:spcBef>
            </a:pPr>
            <a:r>
              <a:rPr lang="en-US" sz="3255" b="1">
                <a:solidFill>
                  <a:srgbClr val="000000"/>
                </a:solidFill>
                <a:latin typeface="Josefin Sans Bold"/>
                <a:ea typeface="Josefin Sans Bold"/>
                <a:cs typeface="Josefin Sans Bold"/>
                <a:sym typeface="Josefin Sans Bold"/>
              </a:rPr>
              <a:t>-cupy.matmul: Tích ma trận (Matrix Multiplication), được tối ưu hóa cao cho GPU.</a:t>
            </a:r>
          </a:p>
          <a:p>
            <a:pPr algn="l">
              <a:lnSpc>
                <a:spcPts val="3906"/>
              </a:lnSpc>
              <a:spcBef>
                <a:spcPct val="0"/>
              </a:spcBef>
            </a:pPr>
            <a:r>
              <a:rPr lang="en-US" sz="3255" b="1">
                <a:solidFill>
                  <a:srgbClr val="000000"/>
                </a:solidFill>
                <a:latin typeface="Josefin Sans Bold"/>
                <a:ea typeface="Josefin Sans Bold"/>
                <a:cs typeface="Josefin Sans Bold"/>
                <a:sym typeface="Josefin Sans Bold"/>
              </a:rPr>
              <a:t>Đây là các phép toán cốt lõi trong xử lý dữ liệu, học máy, và các mô phỏng khoa học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0" y="-963412"/>
            <a:ext cx="4597438" cy="2842053"/>
          </a:xfrm>
          <a:custGeom>
            <a:avLst/>
            <a:gdLst/>
            <a:ahLst/>
            <a:cxnLst/>
            <a:rect l="l" t="t" r="r" b="b"/>
            <a:pathLst>
              <a:path w="4597438" h="2842053">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0551837" y="390596"/>
            <a:ext cx="2076668" cy="1276207"/>
          </a:xfrm>
          <a:custGeom>
            <a:avLst/>
            <a:gdLst/>
            <a:ahLst/>
            <a:cxnLst/>
            <a:rect l="l" t="t" r="r" b="b"/>
            <a:pathLst>
              <a:path w="2076668" h="1276207">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138681" y="-2447996"/>
            <a:ext cx="3837986" cy="4114800"/>
          </a:xfrm>
          <a:custGeom>
            <a:avLst/>
            <a:gdLst/>
            <a:ahLst/>
            <a:cxnLst/>
            <a:rect l="l" t="t" r="r" b="b"/>
            <a:pathLst>
              <a:path w="3837986" h="4114800">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4994246" y="-3759204"/>
            <a:ext cx="5357753" cy="5591583"/>
          </a:xfrm>
          <a:custGeom>
            <a:avLst/>
            <a:gdLst/>
            <a:ahLst/>
            <a:cxnLst/>
            <a:rect l="l" t="t" r="r" b="b"/>
            <a:pathLst>
              <a:path w="5357753" h="559158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3994459" y="4638604"/>
            <a:ext cx="8311256" cy="5259197"/>
          </a:xfrm>
          <a:custGeom>
            <a:avLst/>
            <a:gdLst/>
            <a:ahLst/>
            <a:cxnLst/>
            <a:rect l="l" t="t" r="r" b="b"/>
            <a:pathLst>
              <a:path w="8311256" h="5259197">
                <a:moveTo>
                  <a:pt x="0" y="0"/>
                </a:moveTo>
                <a:lnTo>
                  <a:pt x="8311256" y="0"/>
                </a:lnTo>
                <a:lnTo>
                  <a:pt x="8311256" y="5259197"/>
                </a:lnTo>
                <a:lnTo>
                  <a:pt x="0" y="5259197"/>
                </a:lnTo>
                <a:lnTo>
                  <a:pt x="0" y="0"/>
                </a:lnTo>
                <a:close/>
              </a:path>
            </a:pathLst>
          </a:custGeom>
          <a:blipFill>
            <a:blip r:embed="rId10"/>
            <a:stretch>
              <a:fillRect/>
            </a:stretch>
          </a:blipFill>
        </p:spPr>
        <p:txBody>
          <a:bodyPr/>
          <a:lstStyle/>
          <a:p>
            <a:endParaRPr lang="en-US"/>
          </a:p>
        </p:txBody>
      </p:sp>
      <p:sp>
        <p:nvSpPr>
          <p:cNvPr id="7" name="TextBox 7"/>
          <p:cNvSpPr txBox="1"/>
          <p:nvPr/>
        </p:nvSpPr>
        <p:spPr>
          <a:xfrm>
            <a:off x="482048" y="1657279"/>
            <a:ext cx="18054430" cy="2981325"/>
          </a:xfrm>
          <a:prstGeom prst="rect">
            <a:avLst/>
          </a:prstGeom>
        </p:spPr>
        <p:txBody>
          <a:bodyPr lIns="0" tIns="0" rIns="0" bIns="0" rtlCol="0" anchor="t">
            <a:spAutoFit/>
          </a:bodyPr>
          <a:lstStyle/>
          <a:p>
            <a:pPr algn="l">
              <a:lnSpc>
                <a:spcPts val="3971"/>
              </a:lnSpc>
              <a:spcBef>
                <a:spcPct val="0"/>
              </a:spcBef>
            </a:pPr>
            <a:r>
              <a:rPr lang="en-US" sz="3309" b="1">
                <a:solidFill>
                  <a:srgbClr val="000000"/>
                </a:solidFill>
                <a:latin typeface="Josefin Sans Bold"/>
                <a:ea typeface="Josefin Sans Bold"/>
                <a:cs typeface="Josefin Sans Bold"/>
                <a:sym typeface="Josefin Sans Bold"/>
              </a:rPr>
              <a:t>Hàm đặc biệt quan trọng trong các bài toán thực tế</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cupy.matmul: Tính tích ma trận, quan trọng trong học máy và mô phỏng số.</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cupy.linalg.svd: Xử lý dữ liệu lớn hoặc giảm chiều dữ liệu.</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cupy.random.randn: Sinh dữ liệu ngẫu nhiên để thử nghiệm mô hình hoặc khởi tạo tham số.</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cupy.add và cupy.dot: Các phép toán cơ bản cho hầu hết các thuật toán HPC.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Lợi ích của CuPy</a:t>
            </a:r>
          </a:p>
        </p:txBody>
      </p:sp>
      <p:sp>
        <p:nvSpPr>
          <p:cNvPr id="3" name="TextBox 3"/>
          <p:cNvSpPr txBox="1"/>
          <p:nvPr/>
        </p:nvSpPr>
        <p:spPr>
          <a:xfrm>
            <a:off x="450500" y="2103295"/>
            <a:ext cx="15443984" cy="5629275"/>
          </a:xfrm>
          <a:prstGeom prst="rect">
            <a:avLst/>
          </a:prstGeom>
        </p:spPr>
        <p:txBody>
          <a:bodyPr lIns="0" tIns="0" rIns="0" bIns="0" rtlCol="0" anchor="t">
            <a:spAutoFit/>
          </a:bodyPr>
          <a:lstStyle/>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Tăng tốc với GPU: CuPy sử dụng CUDA để thực hiện các phép toán tính toán trên GPU, giúp tăng tốc đáng kể các tác vụ như nhân ma trận và đại số tuyến tính.</a:t>
            </a:r>
          </a:p>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Tương thích với NumPy: CuPy có API tương tự NumPy, giúp người dùng dễ dàng chuyển đổi từ mã Python truyền thống sang mã GPU.</a:t>
            </a:r>
          </a:p>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Khả năng mở rộng: CuPy rất phù hợp để xử lý các tập dữ liệu lớn và các phép toán song song trên GPU.</a:t>
            </a:r>
          </a:p>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Ứng dụng: CuPy được sử dụng nhiều trong học máy, tính toán khoa học và xử lý ảnh để cải thiện hiệu suất.</a:t>
            </a:r>
          </a:p>
          <a:p>
            <a:pPr algn="l">
              <a:lnSpc>
                <a:spcPts val="4439"/>
              </a:lnSpc>
            </a:pPr>
            <a:endParaRPr lang="en-US" sz="3699">
              <a:solidFill>
                <a:srgbClr val="2B4B82"/>
              </a:solidFill>
              <a:latin typeface="Josefin Sans"/>
              <a:ea typeface="Josefin Sans"/>
              <a:cs typeface="Josefin Sans"/>
              <a:sym typeface="Josefin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9144000" y="1525159"/>
            <a:ext cx="7686787" cy="8486021"/>
          </a:xfrm>
          <a:custGeom>
            <a:avLst/>
            <a:gdLst/>
            <a:ahLst/>
            <a:cxnLst/>
            <a:rect l="l" t="t" r="r" b="b"/>
            <a:pathLst>
              <a:path w="7686787" h="8486021">
                <a:moveTo>
                  <a:pt x="0" y="0"/>
                </a:moveTo>
                <a:lnTo>
                  <a:pt x="7686787" y="0"/>
                </a:lnTo>
                <a:lnTo>
                  <a:pt x="7686787" y="8486022"/>
                </a:lnTo>
                <a:lnTo>
                  <a:pt x="0" y="8486022"/>
                </a:lnTo>
                <a:lnTo>
                  <a:pt x="0" y="0"/>
                </a:lnTo>
                <a:close/>
              </a:path>
            </a:pathLst>
          </a:custGeom>
          <a:blipFill>
            <a:blip r:embed="rId2"/>
            <a:stretch>
              <a:fillRect l="-6066" r="-180" b="-3345"/>
            </a:stretch>
          </a:blipFill>
        </p:spPr>
        <p:txBody>
          <a:bodyPr/>
          <a:lstStyle/>
          <a:p>
            <a:endParaRPr lang="en-US"/>
          </a:p>
        </p:txBody>
      </p:sp>
      <p:sp>
        <p:nvSpPr>
          <p:cNvPr id="3" name="TextBox 3"/>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So sánh CPU và GPU với CUDA</a:t>
            </a:r>
          </a:p>
        </p:txBody>
      </p:sp>
      <p:sp>
        <p:nvSpPr>
          <p:cNvPr id="4" name="TextBox 4"/>
          <p:cNvSpPr txBox="1"/>
          <p:nvPr/>
        </p:nvSpPr>
        <p:spPr>
          <a:xfrm>
            <a:off x="655983" y="2313747"/>
            <a:ext cx="7663096" cy="4010025"/>
          </a:xfrm>
          <a:prstGeom prst="rect">
            <a:avLst/>
          </a:prstGeom>
        </p:spPr>
        <p:txBody>
          <a:bodyPr lIns="0" tIns="0" rIns="0" bIns="0" rtlCol="0" anchor="t">
            <a:spAutoFit/>
          </a:bodyPr>
          <a:lstStyle/>
          <a:p>
            <a:pPr algn="l">
              <a:lnSpc>
                <a:spcPts val="4570"/>
              </a:lnSpc>
            </a:pPr>
            <a:r>
              <a:rPr lang="en-US" sz="3808">
                <a:solidFill>
                  <a:srgbClr val="2B4B82"/>
                </a:solidFill>
                <a:latin typeface="Josefin Sans"/>
                <a:ea typeface="Josefin Sans"/>
                <a:cs typeface="Josefin Sans"/>
                <a:sym typeface="Josefin Sans"/>
              </a:rPr>
              <a:t>CPU có ít nhân, mạnh hơn và thực hiện tác vụ theo cách tuần tự, tối ưu cho các tác vụ logic và quản lý. GPU có nhiều nhân hơn và tối ưu cho tính toán song song, giúp thực hiện nhiều phép tính đơn giản cùng lúc.</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388981" y="35052"/>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796178"/>
            <a:ext cx="10397134" cy="6854824"/>
          </a:xfrm>
          <a:prstGeom prst="rect">
            <a:avLst/>
          </a:prstGeom>
        </p:spPr>
        <p:txBody>
          <a:bodyPr lIns="0" tIns="0" rIns="0" bIns="0" rtlCol="0" anchor="t">
            <a:spAutoFit/>
          </a:bodyPr>
          <a:lstStyle/>
          <a:p>
            <a:pPr algn="just">
              <a:lnSpc>
                <a:spcPts val="10811"/>
              </a:lnSpc>
            </a:pPr>
            <a:r>
              <a:rPr lang="en-US" sz="9009" b="1">
                <a:solidFill>
                  <a:srgbClr val="000000"/>
                </a:solidFill>
                <a:latin typeface="Josefin Sans Bold"/>
                <a:ea typeface="Josefin Sans Bold"/>
                <a:cs typeface="Josefin Sans Bold"/>
                <a:sym typeface="Josefin Sans Bold"/>
              </a:rPr>
              <a:t>Thành viên nhóm:</a:t>
            </a:r>
          </a:p>
          <a:p>
            <a:pPr algn="just">
              <a:lnSpc>
                <a:spcPts val="10811"/>
              </a:lnSpc>
            </a:pPr>
            <a:endParaRPr lang="en-US" sz="9009" b="1">
              <a:solidFill>
                <a:srgbClr val="000000"/>
              </a:solidFill>
              <a:latin typeface="Josefin Sans Bold"/>
              <a:ea typeface="Josefin Sans Bold"/>
              <a:cs typeface="Josefin Sans Bold"/>
              <a:sym typeface="Josefin Sans Bold"/>
            </a:endParaRPr>
          </a:p>
          <a:p>
            <a:pPr algn="just">
              <a:lnSpc>
                <a:spcPts val="10811"/>
              </a:lnSpc>
            </a:pPr>
            <a:r>
              <a:rPr lang="en-US" sz="9009" b="1">
                <a:solidFill>
                  <a:srgbClr val="000000"/>
                </a:solidFill>
                <a:latin typeface="Josefin Sans Bold"/>
                <a:ea typeface="Josefin Sans Bold"/>
                <a:cs typeface="Josefin Sans Bold"/>
                <a:sym typeface="Josefin Sans Bold"/>
              </a:rPr>
              <a:t>1.  Hán Chí Vũ</a:t>
            </a:r>
          </a:p>
          <a:p>
            <a:pPr algn="just">
              <a:lnSpc>
                <a:spcPts val="10811"/>
              </a:lnSpc>
            </a:pPr>
            <a:r>
              <a:rPr lang="en-US" sz="9009" b="1">
                <a:solidFill>
                  <a:srgbClr val="000000"/>
                </a:solidFill>
                <a:latin typeface="Josefin Sans Bold"/>
                <a:ea typeface="Josefin Sans Bold"/>
                <a:cs typeface="Josefin Sans Bold"/>
                <a:sym typeface="Josefin Sans Bold"/>
              </a:rPr>
              <a:t>2. Lăng Nhật Minh</a:t>
            </a:r>
          </a:p>
          <a:p>
            <a:pPr algn="just">
              <a:lnSpc>
                <a:spcPts val="10811"/>
              </a:lnSpc>
              <a:spcBef>
                <a:spcPct val="0"/>
              </a:spcBef>
            </a:pPr>
            <a:r>
              <a:rPr lang="en-US" sz="9009" b="1">
                <a:solidFill>
                  <a:srgbClr val="000000"/>
                </a:solidFill>
                <a:latin typeface="Josefin Sans Bold"/>
                <a:ea typeface="Josefin Sans Bold"/>
                <a:cs typeface="Josefin Sans Bold"/>
                <a:sym typeface="Josefin Sans Bold"/>
              </a:rPr>
              <a:t>3. Tạ Quốc Tuấn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840865" y="1589075"/>
            <a:ext cx="5084512" cy="6731894"/>
          </a:xfrm>
          <a:custGeom>
            <a:avLst/>
            <a:gdLst/>
            <a:ahLst/>
            <a:cxnLst/>
            <a:rect l="l" t="t" r="r" b="b"/>
            <a:pathLst>
              <a:path w="5084512" h="6731894">
                <a:moveTo>
                  <a:pt x="0" y="0"/>
                </a:moveTo>
                <a:lnTo>
                  <a:pt x="5084512" y="0"/>
                </a:lnTo>
                <a:lnTo>
                  <a:pt x="5084512" y="6731895"/>
                </a:lnTo>
                <a:lnTo>
                  <a:pt x="0" y="673189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Threads, Blocks, và Grids trong CUDA</a:t>
            </a:r>
          </a:p>
        </p:txBody>
      </p:sp>
      <p:sp>
        <p:nvSpPr>
          <p:cNvPr id="4" name="TextBox 4"/>
          <p:cNvSpPr txBox="1"/>
          <p:nvPr/>
        </p:nvSpPr>
        <p:spPr>
          <a:xfrm>
            <a:off x="0" y="1748192"/>
            <a:ext cx="13034815" cy="2257425"/>
          </a:xfrm>
          <a:prstGeom prst="rect">
            <a:avLst/>
          </a:prstGeom>
        </p:spPr>
        <p:txBody>
          <a:bodyPr lIns="0" tIns="0" rIns="0" bIns="0" rtlCol="0" anchor="t">
            <a:spAutoFit/>
          </a:bodyPr>
          <a:lstStyle/>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Threads (luồng): Là các đơn vị nhỏ nhất của một tác vụ chạy song song trên GPU. Mỗi thread thực hiện một phần của tính toán, giúp tăng tốc độ xử lý cho các phép tính lớn.</a:t>
            </a:r>
          </a:p>
        </p:txBody>
      </p:sp>
      <p:sp>
        <p:nvSpPr>
          <p:cNvPr id="5" name="TextBox 5"/>
          <p:cNvSpPr txBox="1"/>
          <p:nvPr/>
        </p:nvSpPr>
        <p:spPr>
          <a:xfrm>
            <a:off x="0" y="3996092"/>
            <a:ext cx="13034815" cy="1695450"/>
          </a:xfrm>
          <a:prstGeom prst="rect">
            <a:avLst/>
          </a:prstGeom>
        </p:spPr>
        <p:txBody>
          <a:bodyPr lIns="0" tIns="0" rIns="0" bIns="0" rtlCol="0" anchor="t">
            <a:spAutoFit/>
          </a:bodyPr>
          <a:lstStyle/>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Blocks (khối): Tập hợp các threads, thường được tổ chức thành mảng để GPU quản lý hiệu quả hơn. Mỗi block có thể chứa hàng trăm threads.</a:t>
            </a:r>
          </a:p>
        </p:txBody>
      </p:sp>
      <p:sp>
        <p:nvSpPr>
          <p:cNvPr id="6" name="TextBox 6"/>
          <p:cNvSpPr txBox="1"/>
          <p:nvPr/>
        </p:nvSpPr>
        <p:spPr>
          <a:xfrm>
            <a:off x="0" y="5910617"/>
            <a:ext cx="13034815" cy="1133475"/>
          </a:xfrm>
          <a:prstGeom prst="rect">
            <a:avLst/>
          </a:prstGeom>
        </p:spPr>
        <p:txBody>
          <a:bodyPr lIns="0" tIns="0" rIns="0" bIns="0" rtlCol="0" anchor="t">
            <a:spAutoFit/>
          </a:bodyPr>
          <a:lstStyle/>
          <a:p>
            <a:pPr marL="798826" lvl="1" indent="-399413" algn="l">
              <a:lnSpc>
                <a:spcPts val="4439"/>
              </a:lnSpc>
              <a:buFont typeface="Arial"/>
              <a:buChar char="•"/>
            </a:pPr>
            <a:r>
              <a:rPr lang="en-US" sz="3699">
                <a:solidFill>
                  <a:srgbClr val="2B4B82"/>
                </a:solidFill>
                <a:latin typeface="Josefin Sans"/>
                <a:ea typeface="Josefin Sans"/>
                <a:cs typeface="Josefin Sans"/>
                <a:sym typeface="Josefin Sans"/>
              </a:rPr>
              <a:t>Grids (lưới): Tập hợp các blocks. Grids giúp tổ chức các blocks để thực hiện đồng thời nhiều tác vụ lớn trên GPU.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4426602" y="5143500"/>
            <a:ext cx="8490579" cy="4859927"/>
          </a:xfrm>
          <a:custGeom>
            <a:avLst/>
            <a:gdLst/>
            <a:ahLst/>
            <a:cxnLst/>
            <a:rect l="l" t="t" r="r" b="b"/>
            <a:pathLst>
              <a:path w="8490579" h="4859927">
                <a:moveTo>
                  <a:pt x="0" y="0"/>
                </a:moveTo>
                <a:lnTo>
                  <a:pt x="8490579" y="0"/>
                </a:lnTo>
                <a:lnTo>
                  <a:pt x="8490579" y="4859927"/>
                </a:lnTo>
                <a:lnTo>
                  <a:pt x="0" y="485992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Ứng dụng CUDA với Python trong HPC</a:t>
            </a:r>
          </a:p>
        </p:txBody>
      </p:sp>
      <p:sp>
        <p:nvSpPr>
          <p:cNvPr id="4" name="TextBox 4"/>
          <p:cNvSpPr txBox="1"/>
          <p:nvPr/>
        </p:nvSpPr>
        <p:spPr>
          <a:xfrm>
            <a:off x="450500" y="1729921"/>
            <a:ext cx="17009944" cy="2819400"/>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Xử lý dữ liệu lớn: Trong các ứng dụng cần xử lý lượng lớn dữ liệu, như phân tích dữ liệu tài chính, học máy (machine learning), và phân tích gen, CUDA giúp xử lý song song hàng triệu phép toán trên GPU, thay vì phải thực hiện tuần tự trên CPU. Điều này giảm thời gian xử lý và cho phép các mô hình phức tạp hơn được đào tạo nhanh chóng.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28700" y="660243"/>
            <a:ext cx="3489749" cy="2861594"/>
          </a:xfrm>
          <a:custGeom>
            <a:avLst/>
            <a:gdLst/>
            <a:ahLst/>
            <a:cxnLst/>
            <a:rect l="l" t="t" r="r" b="b"/>
            <a:pathLst>
              <a:path w="3489749" h="2861594">
                <a:moveTo>
                  <a:pt x="0" y="0"/>
                </a:moveTo>
                <a:lnTo>
                  <a:pt x="3489749" y="0"/>
                </a:lnTo>
                <a:lnTo>
                  <a:pt x="3489749" y="2861594"/>
                </a:lnTo>
                <a:lnTo>
                  <a:pt x="0" y="286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4170911"/>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7838182" y="3930042"/>
            <a:ext cx="6356958" cy="6356958"/>
          </a:xfrm>
          <a:custGeom>
            <a:avLst/>
            <a:gdLst/>
            <a:ahLst/>
            <a:cxnLst/>
            <a:rect l="l" t="t" r="r" b="b"/>
            <a:pathLst>
              <a:path w="6356958" h="6356958">
                <a:moveTo>
                  <a:pt x="0" y="0"/>
                </a:moveTo>
                <a:lnTo>
                  <a:pt x="6356958" y="0"/>
                </a:lnTo>
                <a:lnTo>
                  <a:pt x="6356958" y="6356958"/>
                </a:lnTo>
                <a:lnTo>
                  <a:pt x="0" y="6356958"/>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5146739" y="395590"/>
            <a:ext cx="11739844" cy="3381375"/>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Máy học và học sâu: CUDA là nền tảng quan trọng trong các hệ thống học sâu (deep learning), với việc sử dụng thư viện như TensorFlow, PyTorch, và CuDNN để huấn luyện mạng nơ-ron trên GPU. Python hỗ trợ các công cụ này, giúp triển khai các mô hình học máy quy mô lớn và tối ưu hiệu suất huấn luyện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16266" y="0"/>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794962" y="4612678"/>
            <a:ext cx="11301259" cy="5043187"/>
          </a:xfrm>
          <a:custGeom>
            <a:avLst/>
            <a:gdLst/>
            <a:ahLst/>
            <a:cxnLst/>
            <a:rect l="l" t="t" r="r" b="b"/>
            <a:pathLst>
              <a:path w="11301259" h="5043187">
                <a:moveTo>
                  <a:pt x="0" y="0"/>
                </a:moveTo>
                <a:lnTo>
                  <a:pt x="11301259" y="0"/>
                </a:lnTo>
                <a:lnTo>
                  <a:pt x="11301259" y="5043187"/>
                </a:lnTo>
                <a:lnTo>
                  <a:pt x="0" y="5043187"/>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3978891" y="539465"/>
            <a:ext cx="13865612" cy="2819400"/>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Xử lý ảnh và video: CUDA giúp tăng tốc các tác vụ xử lý hình ảnh và video, bao gồm nén, phân tích, và nhận dạng hình ảnh. Các ứng dụng như nhận diện khuôn mặt, phân loại ảnh, và phân tích video có thể tận dụng CUDA để xử lý nhanh chóng trên GPU, thay vì chờ đợi quá lâu khi chạy trên CPU.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028700" y="2796410"/>
            <a:ext cx="11301259" cy="6074427"/>
          </a:xfrm>
          <a:custGeom>
            <a:avLst/>
            <a:gdLst/>
            <a:ahLst/>
            <a:cxnLst/>
            <a:rect l="l" t="t" r="r" b="b"/>
            <a:pathLst>
              <a:path w="11301259" h="6074427">
                <a:moveTo>
                  <a:pt x="0" y="0"/>
                </a:moveTo>
                <a:lnTo>
                  <a:pt x="11301259" y="0"/>
                </a:lnTo>
                <a:lnTo>
                  <a:pt x="11301259" y="6074427"/>
                </a:lnTo>
                <a:lnTo>
                  <a:pt x="0" y="607442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523875"/>
            <a:ext cx="17429272" cy="990600"/>
          </a:xfrm>
          <a:prstGeom prst="rect">
            <a:avLst/>
          </a:prstGeom>
        </p:spPr>
        <p:txBody>
          <a:bodyPr lIns="0" tIns="0" rIns="0" bIns="0" rtlCol="0" anchor="t">
            <a:spAutoFit/>
          </a:bodyPr>
          <a:lstStyle/>
          <a:p>
            <a:pPr algn="ctr">
              <a:lnSpc>
                <a:spcPts val="7679"/>
              </a:lnSpc>
              <a:spcBef>
                <a:spcPct val="0"/>
              </a:spcBef>
            </a:pPr>
            <a:r>
              <a:rPr lang="en-US" sz="6399" b="1">
                <a:solidFill>
                  <a:srgbClr val="000000"/>
                </a:solidFill>
                <a:latin typeface="Josefin Sans Bold"/>
                <a:ea typeface="Josefin Sans Bold"/>
                <a:cs typeface="Josefin Sans Bold"/>
                <a:sym typeface="Josefin Sans Bold"/>
              </a:rPr>
              <a:t>Các bước cài đặt CUDA trên Google Colab</a:t>
            </a:r>
          </a:p>
        </p:txBody>
      </p:sp>
      <p:sp>
        <p:nvSpPr>
          <p:cNvPr id="4" name="TextBox 4"/>
          <p:cNvSpPr txBox="1"/>
          <p:nvPr/>
        </p:nvSpPr>
        <p:spPr>
          <a:xfrm>
            <a:off x="602771" y="1882010"/>
            <a:ext cx="9210788" cy="542925"/>
          </a:xfrm>
          <a:prstGeom prst="rect">
            <a:avLst/>
          </a:prstGeom>
        </p:spPr>
        <p:txBody>
          <a:bodyPr lIns="0" tIns="0" rIns="0" bIns="0" rtlCol="0" anchor="t">
            <a:spAutoFit/>
          </a:bodyPr>
          <a:lstStyle/>
          <a:p>
            <a:pPr algn="ctr">
              <a:lnSpc>
                <a:spcPts val="4320"/>
              </a:lnSpc>
              <a:spcBef>
                <a:spcPct val="0"/>
              </a:spcBef>
            </a:pPr>
            <a:r>
              <a:rPr lang="en-US" sz="3600" b="1">
                <a:solidFill>
                  <a:srgbClr val="000000"/>
                </a:solidFill>
                <a:latin typeface="Josefin Sans Bold"/>
                <a:ea typeface="Josefin Sans Bold"/>
                <a:cs typeface="Josefin Sans Bold"/>
                <a:sym typeface="Josefin Sans Bold"/>
              </a:rPr>
              <a:t>Bước 1: Vô trang chủ colab và Open Colab</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743200" y="2395881"/>
            <a:ext cx="11301259" cy="5495237"/>
          </a:xfrm>
          <a:custGeom>
            <a:avLst/>
            <a:gdLst/>
            <a:ahLst/>
            <a:cxnLst/>
            <a:rect l="l" t="t" r="r" b="b"/>
            <a:pathLst>
              <a:path w="11301259" h="5495237">
                <a:moveTo>
                  <a:pt x="0" y="0"/>
                </a:moveTo>
                <a:lnTo>
                  <a:pt x="11301259" y="0"/>
                </a:lnTo>
                <a:lnTo>
                  <a:pt x="11301259" y="5495237"/>
                </a:lnTo>
                <a:lnTo>
                  <a:pt x="0" y="549523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8926" y="306855"/>
            <a:ext cx="9733604" cy="879545"/>
          </a:xfrm>
          <a:prstGeom prst="rect">
            <a:avLst/>
          </a:prstGeom>
        </p:spPr>
        <p:txBody>
          <a:bodyPr lIns="0" tIns="0" rIns="0" bIns="0" rtlCol="0" anchor="t">
            <a:spAutoFit/>
          </a:bodyPr>
          <a:lstStyle/>
          <a:p>
            <a:pPr algn="ctr">
              <a:lnSpc>
                <a:spcPts val="6877"/>
              </a:lnSpc>
              <a:spcBef>
                <a:spcPct val="0"/>
              </a:spcBef>
            </a:pPr>
            <a:r>
              <a:rPr lang="en-US" sz="5731" b="1">
                <a:solidFill>
                  <a:srgbClr val="000000"/>
                </a:solidFill>
                <a:latin typeface="Josefin Sans Bold"/>
                <a:ea typeface="Josefin Sans Bold"/>
                <a:cs typeface="Josefin Sans Bold"/>
                <a:sym typeface="Josefin Sans Bold"/>
              </a:rPr>
              <a:t>Bước 2: Tạo một sổ tay mới: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777764" y="2064596"/>
            <a:ext cx="11301259" cy="5537617"/>
          </a:xfrm>
          <a:custGeom>
            <a:avLst/>
            <a:gdLst/>
            <a:ahLst/>
            <a:cxnLst/>
            <a:rect l="l" t="t" r="r" b="b"/>
            <a:pathLst>
              <a:path w="11301259" h="5537617">
                <a:moveTo>
                  <a:pt x="0" y="0"/>
                </a:moveTo>
                <a:lnTo>
                  <a:pt x="11301259" y="0"/>
                </a:lnTo>
                <a:lnTo>
                  <a:pt x="11301259" y="5537616"/>
                </a:lnTo>
                <a:lnTo>
                  <a:pt x="0" y="553761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432568"/>
            <a:ext cx="17259300" cy="1438275"/>
          </a:xfrm>
          <a:prstGeom prst="rect">
            <a:avLst/>
          </a:prstGeom>
        </p:spPr>
        <p:txBody>
          <a:bodyPr lIns="0" tIns="0" rIns="0" bIns="0" rtlCol="0" anchor="t">
            <a:spAutoFit/>
          </a:bodyPr>
          <a:lstStyle/>
          <a:p>
            <a:pPr algn="ctr">
              <a:lnSpc>
                <a:spcPts val="5640"/>
              </a:lnSpc>
              <a:spcBef>
                <a:spcPct val="0"/>
              </a:spcBef>
            </a:pPr>
            <a:r>
              <a:rPr lang="en-US" sz="4700" b="1">
                <a:solidFill>
                  <a:srgbClr val="000000"/>
                </a:solidFill>
                <a:latin typeface="Josefin Sans Bold"/>
                <a:ea typeface="Josefin Sans Bold"/>
                <a:cs typeface="Josefin Sans Bold"/>
                <a:sym typeface="Josefin Sans Bold"/>
              </a:rPr>
              <a:t>Bước 3: Vì trong colab đã tích hợp sẵn các thư viện nên ta sẽ chạy thử code nhận diện xem có GPU không:</a:t>
            </a:r>
          </a:p>
        </p:txBody>
      </p:sp>
      <p:sp>
        <p:nvSpPr>
          <p:cNvPr id="4" name="TextBox 4"/>
          <p:cNvSpPr txBox="1"/>
          <p:nvPr/>
        </p:nvSpPr>
        <p:spPr>
          <a:xfrm>
            <a:off x="2777764" y="7974016"/>
            <a:ext cx="7039328" cy="584547"/>
          </a:xfrm>
          <a:prstGeom prst="rect">
            <a:avLst/>
          </a:prstGeom>
        </p:spPr>
        <p:txBody>
          <a:bodyPr lIns="0" tIns="0" rIns="0" bIns="0" rtlCol="0" anchor="t">
            <a:spAutoFit/>
          </a:bodyPr>
          <a:lstStyle/>
          <a:p>
            <a:pPr algn="ctr">
              <a:lnSpc>
                <a:spcPts val="4545"/>
              </a:lnSpc>
              <a:spcBef>
                <a:spcPct val="0"/>
              </a:spcBef>
            </a:pPr>
            <a:r>
              <a:rPr lang="en-US" sz="3787" b="1">
                <a:solidFill>
                  <a:srgbClr val="2B4B82"/>
                </a:solidFill>
                <a:latin typeface="Josefin Sans Bold"/>
                <a:ea typeface="Josefin Sans Bold"/>
                <a:cs typeface="Josefin Sans Bold"/>
                <a:sym typeface="Josefin Sans Bold"/>
              </a:rPr>
              <a:t>Không có GPU được nhận diện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935514" y="698939"/>
            <a:ext cx="8501294" cy="5599039"/>
          </a:xfrm>
          <a:custGeom>
            <a:avLst/>
            <a:gdLst/>
            <a:ahLst/>
            <a:cxnLst/>
            <a:rect l="l" t="t" r="r" b="b"/>
            <a:pathLst>
              <a:path w="8501294" h="5599039">
                <a:moveTo>
                  <a:pt x="0" y="0"/>
                </a:moveTo>
                <a:lnTo>
                  <a:pt x="8501294" y="0"/>
                </a:lnTo>
                <a:lnTo>
                  <a:pt x="8501294" y="5599039"/>
                </a:lnTo>
                <a:lnTo>
                  <a:pt x="0" y="5599039"/>
                </a:lnTo>
                <a:lnTo>
                  <a:pt x="0" y="0"/>
                </a:lnTo>
                <a:close/>
              </a:path>
            </a:pathLst>
          </a:custGeom>
          <a:blipFill>
            <a:blip r:embed="rId2"/>
            <a:stretch>
              <a:fillRect/>
            </a:stretch>
          </a:blipFill>
        </p:spPr>
        <p:txBody>
          <a:bodyPr/>
          <a:lstStyle/>
          <a:p>
            <a:endParaRPr lang="en-US"/>
          </a:p>
        </p:txBody>
      </p:sp>
      <p:sp>
        <p:nvSpPr>
          <p:cNvPr id="3" name="Freeform 3"/>
          <p:cNvSpPr/>
          <p:nvPr/>
        </p:nvSpPr>
        <p:spPr>
          <a:xfrm>
            <a:off x="10436808" y="3976837"/>
            <a:ext cx="7576470" cy="5720529"/>
          </a:xfrm>
          <a:custGeom>
            <a:avLst/>
            <a:gdLst/>
            <a:ahLst/>
            <a:cxnLst/>
            <a:rect l="l" t="t" r="r" b="b"/>
            <a:pathLst>
              <a:path w="7576470" h="5720529">
                <a:moveTo>
                  <a:pt x="0" y="0"/>
                </a:moveTo>
                <a:lnTo>
                  <a:pt x="7576470" y="0"/>
                </a:lnTo>
                <a:lnTo>
                  <a:pt x="7576470" y="5720529"/>
                </a:lnTo>
                <a:lnTo>
                  <a:pt x="0" y="572052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48391" y="-9525"/>
            <a:ext cx="18584781" cy="708464"/>
          </a:xfrm>
          <a:prstGeom prst="rect">
            <a:avLst/>
          </a:prstGeom>
        </p:spPr>
        <p:txBody>
          <a:bodyPr lIns="0" tIns="0" rIns="0" bIns="0" rtlCol="0" anchor="t">
            <a:spAutoFit/>
          </a:bodyPr>
          <a:lstStyle/>
          <a:p>
            <a:pPr algn="ctr">
              <a:lnSpc>
                <a:spcPts val="5525"/>
              </a:lnSpc>
              <a:spcBef>
                <a:spcPct val="0"/>
              </a:spcBef>
            </a:pPr>
            <a:r>
              <a:rPr lang="en-US" sz="4604" b="1">
                <a:solidFill>
                  <a:srgbClr val="000000"/>
                </a:solidFill>
                <a:latin typeface="Josefin Sans Bold"/>
                <a:ea typeface="Josefin Sans Bold"/>
                <a:cs typeface="Josefin Sans Bold"/>
                <a:sym typeface="Josefin Sans Bold"/>
              </a:rPr>
              <a:t>Bước 4: Thay đổi loại thời gian chạy và chuyển sang GPU và lưu</a:t>
            </a:r>
          </a:p>
        </p:txBody>
      </p:sp>
      <p:sp>
        <p:nvSpPr>
          <p:cNvPr id="5" name="TextBox 5"/>
          <p:cNvSpPr txBox="1"/>
          <p:nvPr/>
        </p:nvSpPr>
        <p:spPr>
          <a:xfrm>
            <a:off x="870863" y="7066112"/>
            <a:ext cx="9208520" cy="581025"/>
          </a:xfrm>
          <a:prstGeom prst="rect">
            <a:avLst/>
          </a:prstGeom>
        </p:spPr>
        <p:txBody>
          <a:bodyPr lIns="0" tIns="0" rIns="0" bIns="0" rtlCol="0" anchor="t">
            <a:spAutoFit/>
          </a:bodyPr>
          <a:lstStyle/>
          <a:p>
            <a:pPr algn="ctr">
              <a:lnSpc>
                <a:spcPts val="4560"/>
              </a:lnSpc>
              <a:spcBef>
                <a:spcPct val="0"/>
              </a:spcBef>
            </a:pPr>
            <a:r>
              <a:rPr lang="en-US" sz="3800" b="1">
                <a:solidFill>
                  <a:srgbClr val="000000"/>
                </a:solidFill>
                <a:latin typeface="Josefin Sans Bold"/>
                <a:ea typeface="Josefin Sans Bold"/>
                <a:cs typeface="Josefin Sans Bold"/>
                <a:sym typeface="Josefin Sans Bold"/>
              </a:rPr>
              <a:t>Chọn T4 GPU vì đây là gpu của NVIDIA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895183" y="5327549"/>
            <a:ext cx="11301259" cy="4054327"/>
          </a:xfrm>
          <a:custGeom>
            <a:avLst/>
            <a:gdLst/>
            <a:ahLst/>
            <a:cxnLst/>
            <a:rect l="l" t="t" r="r" b="b"/>
            <a:pathLst>
              <a:path w="11301259" h="4054327">
                <a:moveTo>
                  <a:pt x="0" y="0"/>
                </a:moveTo>
                <a:lnTo>
                  <a:pt x="11301259" y="0"/>
                </a:lnTo>
                <a:lnTo>
                  <a:pt x="11301259" y="4054327"/>
                </a:lnTo>
                <a:lnTo>
                  <a:pt x="0" y="4054327"/>
                </a:lnTo>
                <a:lnTo>
                  <a:pt x="0" y="0"/>
                </a:lnTo>
                <a:close/>
              </a:path>
            </a:pathLst>
          </a:custGeom>
          <a:blipFill>
            <a:blip r:embed="rId2"/>
            <a:stretch>
              <a:fillRect/>
            </a:stretch>
          </a:blipFill>
        </p:spPr>
        <p:txBody>
          <a:bodyPr/>
          <a:lstStyle/>
          <a:p>
            <a:endParaRPr lang="en-US"/>
          </a:p>
        </p:txBody>
      </p:sp>
      <p:sp>
        <p:nvSpPr>
          <p:cNvPr id="3" name="Freeform 3"/>
          <p:cNvSpPr/>
          <p:nvPr/>
        </p:nvSpPr>
        <p:spPr>
          <a:xfrm>
            <a:off x="1895183" y="1028700"/>
            <a:ext cx="11301259" cy="4298849"/>
          </a:xfrm>
          <a:custGeom>
            <a:avLst/>
            <a:gdLst/>
            <a:ahLst/>
            <a:cxnLst/>
            <a:rect l="l" t="t" r="r" b="b"/>
            <a:pathLst>
              <a:path w="11301259" h="4298849">
                <a:moveTo>
                  <a:pt x="0" y="0"/>
                </a:moveTo>
                <a:lnTo>
                  <a:pt x="11301259" y="0"/>
                </a:lnTo>
                <a:lnTo>
                  <a:pt x="11301259" y="4298849"/>
                </a:lnTo>
                <a:lnTo>
                  <a:pt x="0" y="4298849"/>
                </a:lnTo>
                <a:lnTo>
                  <a:pt x="0" y="0"/>
                </a:lnTo>
                <a:close/>
              </a:path>
            </a:pathLst>
          </a:custGeom>
          <a:blipFill>
            <a:blip r:embed="rId3"/>
            <a:stretch>
              <a:fillRect b="-34402"/>
            </a:stretch>
          </a:blipFill>
        </p:spPr>
        <p:txBody>
          <a:bodyPr/>
          <a:lstStyle/>
          <a:p>
            <a:endParaRPr lang="en-US"/>
          </a:p>
        </p:txBody>
      </p:sp>
      <p:sp>
        <p:nvSpPr>
          <p:cNvPr id="4" name="TextBox 4"/>
          <p:cNvSpPr txBox="1"/>
          <p:nvPr/>
        </p:nvSpPr>
        <p:spPr>
          <a:xfrm>
            <a:off x="0" y="485775"/>
            <a:ext cx="13851241" cy="542925"/>
          </a:xfrm>
          <a:prstGeom prst="rect">
            <a:avLst/>
          </a:prstGeom>
        </p:spPr>
        <p:txBody>
          <a:bodyPr lIns="0" tIns="0" rIns="0" bIns="0" rtlCol="0" anchor="t">
            <a:spAutoFit/>
          </a:bodyPr>
          <a:lstStyle/>
          <a:p>
            <a:pPr algn="ctr">
              <a:lnSpc>
                <a:spcPts val="4320"/>
              </a:lnSpc>
              <a:spcBef>
                <a:spcPct val="0"/>
              </a:spcBef>
            </a:pPr>
            <a:r>
              <a:rPr lang="en-US" sz="3600" b="1">
                <a:solidFill>
                  <a:srgbClr val="2B4B82"/>
                </a:solidFill>
                <a:latin typeface="Josefin Sans Bold"/>
                <a:ea typeface="Josefin Sans Bold"/>
                <a:cs typeface="Josefin Sans Bold"/>
                <a:sym typeface="Josefin Sans Bold"/>
              </a:rPr>
              <a:t>Chạy thử chương trình kiểm tra xem có GPU CUDA không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9827003" y="1680340"/>
            <a:ext cx="7666773" cy="8235764"/>
          </a:xfrm>
          <a:custGeom>
            <a:avLst/>
            <a:gdLst/>
            <a:ahLst/>
            <a:cxnLst/>
            <a:rect l="l" t="t" r="r" b="b"/>
            <a:pathLst>
              <a:path w="7666773" h="8235764">
                <a:moveTo>
                  <a:pt x="0" y="0"/>
                </a:moveTo>
                <a:lnTo>
                  <a:pt x="7666773" y="0"/>
                </a:lnTo>
                <a:lnTo>
                  <a:pt x="7666773" y="8235764"/>
                </a:lnTo>
                <a:lnTo>
                  <a:pt x="0" y="8235764"/>
                </a:lnTo>
                <a:lnTo>
                  <a:pt x="0" y="0"/>
                </a:lnTo>
                <a:close/>
              </a:path>
            </a:pathLst>
          </a:custGeom>
          <a:blipFill>
            <a:blip r:embed="rId2"/>
            <a:stretch>
              <a:fillRect l="-7909" r="-7909"/>
            </a:stretch>
          </a:blipFill>
        </p:spPr>
        <p:txBody>
          <a:bodyPr/>
          <a:lstStyle/>
          <a:p>
            <a:endParaRPr lang="en-US"/>
          </a:p>
        </p:txBody>
      </p:sp>
      <p:sp>
        <p:nvSpPr>
          <p:cNvPr id="3" name="TextBox 3"/>
          <p:cNvSpPr txBox="1"/>
          <p:nvPr/>
        </p:nvSpPr>
        <p:spPr>
          <a:xfrm>
            <a:off x="450500" y="534559"/>
            <a:ext cx="17837500" cy="99060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Thí dụ thực tế: Tăng tốc tính toán với CUDA</a:t>
            </a:r>
          </a:p>
        </p:txBody>
      </p:sp>
      <p:sp>
        <p:nvSpPr>
          <p:cNvPr id="4" name="TextBox 4"/>
          <p:cNvSpPr txBox="1"/>
          <p:nvPr/>
        </p:nvSpPr>
        <p:spPr>
          <a:xfrm>
            <a:off x="450500" y="2512114"/>
            <a:ext cx="16648568" cy="571500"/>
          </a:xfrm>
          <a:prstGeom prst="rect">
            <a:avLst/>
          </a:prstGeom>
        </p:spPr>
        <p:txBody>
          <a:bodyPr lIns="0" tIns="0" rIns="0" bIns="0" rtlCol="0" anchor="t">
            <a:spAutoFit/>
          </a:bodyPr>
          <a:lstStyle/>
          <a:p>
            <a:pPr algn="l">
              <a:lnSpc>
                <a:spcPts val="4439"/>
              </a:lnSpc>
            </a:pPr>
            <a:r>
              <a:rPr lang="en-US" sz="3699">
                <a:solidFill>
                  <a:srgbClr val="2B4B82"/>
                </a:solidFill>
                <a:latin typeface="Josefin Sans"/>
                <a:ea typeface="Josefin Sans"/>
                <a:cs typeface="Josefin Sans"/>
                <a:sym typeface="Josefin Sans"/>
              </a:rPr>
              <a:t>.....</a:t>
            </a:r>
          </a:p>
        </p:txBody>
      </p:sp>
      <p:sp>
        <p:nvSpPr>
          <p:cNvPr id="5" name="TextBox 5"/>
          <p:cNvSpPr txBox="1"/>
          <p:nvPr/>
        </p:nvSpPr>
        <p:spPr>
          <a:xfrm>
            <a:off x="173935" y="3083614"/>
            <a:ext cx="8970065" cy="3400425"/>
          </a:xfrm>
          <a:prstGeom prst="rect">
            <a:avLst/>
          </a:prstGeom>
        </p:spPr>
        <p:txBody>
          <a:bodyPr lIns="0" tIns="0" rIns="0" bIns="0" rtlCol="0" anchor="t">
            <a:spAutoFit/>
          </a:bodyPr>
          <a:lstStyle/>
          <a:p>
            <a:pPr algn="ctr">
              <a:lnSpc>
                <a:spcPts val="3840"/>
              </a:lnSpc>
              <a:spcBef>
                <a:spcPct val="0"/>
              </a:spcBef>
            </a:pPr>
            <a:r>
              <a:rPr lang="en-US" sz="3200">
                <a:solidFill>
                  <a:srgbClr val="000000"/>
                </a:solidFill>
                <a:latin typeface="Josefin Sans"/>
                <a:ea typeface="Josefin Sans"/>
                <a:cs typeface="Josefin Sans"/>
                <a:sym typeface="Josefin Sans"/>
              </a:rPr>
              <a:t>Ví dụ này thực hiện phép nhân hai ma trận lớn 10.000 x 10.000 để so sánh thời gian tính toán giữa CPU và GPU."</a:t>
            </a:r>
          </a:p>
          <a:p>
            <a:pPr algn="ctr">
              <a:lnSpc>
                <a:spcPts val="3840"/>
              </a:lnSpc>
              <a:spcBef>
                <a:spcPct val="0"/>
              </a:spcBef>
            </a:pPr>
            <a:r>
              <a:rPr lang="en-US" sz="3200">
                <a:solidFill>
                  <a:srgbClr val="000000"/>
                </a:solidFill>
                <a:latin typeface="Josefin Sans"/>
                <a:ea typeface="Josefin Sans"/>
                <a:cs typeface="Josefin Sans"/>
                <a:sym typeface="Josefin Sans"/>
              </a:rPr>
              <a:t>Mục đích: Mục tiêu là cho thấy hiệu quả tăng tốc của GPU với CUDA, giúp xử lý các phép toán lớn nhanh hơn nhiều so với CPU nhờ khả năng tính toán song song.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497814"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97814" y="2520819"/>
            <a:ext cx="5956066" cy="5956066"/>
          </a:xfrm>
          <a:custGeom>
            <a:avLst/>
            <a:gdLst/>
            <a:ahLst/>
            <a:cxnLst/>
            <a:rect l="l" t="t" r="r" b="b"/>
            <a:pathLst>
              <a:path w="5956066" h="5956066">
                <a:moveTo>
                  <a:pt x="0" y="0"/>
                </a:moveTo>
                <a:lnTo>
                  <a:pt x="5956066" y="0"/>
                </a:lnTo>
                <a:lnTo>
                  <a:pt x="5956066" y="5956066"/>
                </a:lnTo>
                <a:lnTo>
                  <a:pt x="0" y="5956066"/>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498683" y="403975"/>
            <a:ext cx="14972034" cy="6539422"/>
            <a:chOff x="0" y="0"/>
            <a:chExt cx="19962712" cy="8719229"/>
          </a:xfrm>
        </p:grpSpPr>
        <p:sp>
          <p:nvSpPr>
            <p:cNvPr id="5" name="TextBox 5"/>
            <p:cNvSpPr txBox="1"/>
            <p:nvPr/>
          </p:nvSpPr>
          <p:spPr>
            <a:xfrm>
              <a:off x="0" y="0"/>
              <a:ext cx="19962712" cy="3937000"/>
            </a:xfrm>
            <a:prstGeom prst="rect">
              <a:avLst/>
            </a:prstGeom>
          </p:spPr>
          <p:txBody>
            <a:bodyPr lIns="0" tIns="0" rIns="0" bIns="0" rtlCol="0" anchor="t">
              <a:spAutoFit/>
            </a:bodyPr>
            <a:lstStyle/>
            <a:p>
              <a:pPr algn="l">
                <a:lnSpc>
                  <a:spcPts val="7799"/>
                </a:lnSpc>
              </a:pPr>
              <a:r>
                <a:rPr lang="en-US" sz="6499" b="1">
                  <a:solidFill>
                    <a:srgbClr val="31356E"/>
                  </a:solidFill>
                  <a:latin typeface="Josefin Sans Bold"/>
                  <a:ea typeface="Josefin Sans Bold"/>
                  <a:cs typeface="Josefin Sans Bold"/>
                  <a:sym typeface="Josefin Sans Bold"/>
                </a:rPr>
                <a:t>Giới thiệu ngắn về CUDA (Compute Unified Device Architecture)</a:t>
              </a:r>
            </a:p>
            <a:p>
              <a:pPr algn="l">
                <a:lnSpc>
                  <a:spcPts val="7800"/>
                </a:lnSpc>
              </a:pPr>
              <a:endParaRPr lang="en-US" sz="6499" b="1">
                <a:solidFill>
                  <a:srgbClr val="31356E"/>
                </a:solidFill>
                <a:latin typeface="Josefin Sans Bold"/>
                <a:ea typeface="Josefin Sans Bold"/>
                <a:cs typeface="Josefin Sans Bold"/>
                <a:sym typeface="Josefin Sans Bold"/>
              </a:endParaRPr>
            </a:p>
          </p:txBody>
        </p:sp>
        <p:sp>
          <p:nvSpPr>
            <p:cNvPr id="6" name="TextBox 6"/>
            <p:cNvSpPr txBox="1"/>
            <p:nvPr/>
          </p:nvSpPr>
          <p:spPr>
            <a:xfrm>
              <a:off x="0" y="4356779"/>
              <a:ext cx="14372125" cy="4362450"/>
            </a:xfrm>
            <a:prstGeom prst="rect">
              <a:avLst/>
            </a:prstGeom>
          </p:spPr>
          <p:txBody>
            <a:bodyPr lIns="0" tIns="0" rIns="0" bIns="0" rtlCol="0" anchor="t">
              <a:spAutoFit/>
            </a:bodyPr>
            <a:lstStyle/>
            <a:p>
              <a:pPr algn="l">
                <a:lnSpc>
                  <a:spcPts val="4319"/>
                </a:lnSpc>
              </a:pPr>
              <a:r>
                <a:rPr lang="en-US" sz="3599">
                  <a:solidFill>
                    <a:srgbClr val="2B4B82"/>
                  </a:solidFill>
                  <a:latin typeface="Josefin Sans"/>
                  <a:ea typeface="Josefin Sans"/>
                  <a:cs typeface="Josefin Sans"/>
                  <a:sym typeface="Josefin Sans"/>
                </a:rPr>
                <a:t>CUDA là một nền tảng tính toán song song do NVIDIA phát triển, cho phép thực hiện các tác vụ phức tạp nhanh hơn bằng cách tận dụng sức mạnh của GPU. Thông qua CUDA, các tác vụ có thể được chia thành nhiều phần nhỏ và xử lý song song trên hàng nghìn nhân GPU.</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11264" y="2522972"/>
            <a:ext cx="11103446" cy="1433372"/>
          </a:xfrm>
          <a:prstGeom prst="rect">
            <a:avLst/>
          </a:prstGeom>
        </p:spPr>
        <p:txBody>
          <a:bodyPr lIns="0" tIns="0" rIns="0" bIns="0" rtlCol="0" anchor="t">
            <a:spAutoFit/>
          </a:bodyPr>
          <a:lstStyle/>
          <a:p>
            <a:pPr algn="ctr">
              <a:lnSpc>
                <a:spcPts val="11255"/>
              </a:lnSpc>
              <a:spcBef>
                <a:spcPct val="0"/>
              </a:spcBef>
            </a:pPr>
            <a:r>
              <a:rPr lang="en-US" sz="9379" b="1">
                <a:solidFill>
                  <a:srgbClr val="000000"/>
                </a:solidFill>
                <a:latin typeface="Josefin Sans Bold"/>
                <a:ea typeface="Josefin Sans Bold"/>
                <a:cs typeface="Josefin Sans Bold"/>
                <a:sym typeface="Josefin Sans Bold"/>
              </a:rPr>
              <a:t>thanks for listening</a:t>
            </a:r>
          </a:p>
        </p:txBody>
      </p:sp>
      <p:sp>
        <p:nvSpPr>
          <p:cNvPr id="7" name="TextBox 7"/>
          <p:cNvSpPr txBox="1"/>
          <p:nvPr/>
        </p:nvSpPr>
        <p:spPr>
          <a:xfrm>
            <a:off x="456150" y="4350026"/>
            <a:ext cx="5406837" cy="485433"/>
          </a:xfrm>
          <a:prstGeom prst="rect">
            <a:avLst/>
          </a:prstGeom>
        </p:spPr>
        <p:txBody>
          <a:bodyPr lIns="0" tIns="0" rIns="0" bIns="0" rtlCol="0" anchor="t">
            <a:spAutoFit/>
          </a:bodyPr>
          <a:lstStyle/>
          <a:p>
            <a:pPr algn="ctr">
              <a:lnSpc>
                <a:spcPts val="3750"/>
              </a:lnSpc>
              <a:spcBef>
                <a:spcPct val="0"/>
              </a:spcBef>
            </a:pPr>
            <a:r>
              <a:rPr lang="en-US" sz="3125" b="1">
                <a:solidFill>
                  <a:srgbClr val="000000"/>
                </a:solidFill>
                <a:latin typeface="Josefin Sans Bold"/>
                <a:ea typeface="Josefin Sans Bold"/>
                <a:cs typeface="Josefin Sans Bold"/>
                <a:sym typeface="Josefin Sans Bold"/>
              </a:rPr>
              <a:t>Do you have any questions?</a:t>
            </a:r>
          </a:p>
        </p:txBody>
      </p:sp>
      <p:sp>
        <p:nvSpPr>
          <p:cNvPr id="8" name="TextBox 8"/>
          <p:cNvSpPr txBox="1"/>
          <p:nvPr/>
        </p:nvSpPr>
        <p:spPr>
          <a:xfrm>
            <a:off x="508213" y="5159651"/>
            <a:ext cx="5354774" cy="441764"/>
          </a:xfrm>
          <a:prstGeom prst="rect">
            <a:avLst/>
          </a:prstGeom>
        </p:spPr>
        <p:txBody>
          <a:bodyPr lIns="0" tIns="0" rIns="0" bIns="0" rtlCol="0" anchor="t">
            <a:spAutoFit/>
          </a:bodyPr>
          <a:lstStyle/>
          <a:p>
            <a:pPr algn="ctr">
              <a:lnSpc>
                <a:spcPts val="3341"/>
              </a:lnSpc>
              <a:spcBef>
                <a:spcPct val="0"/>
              </a:spcBef>
            </a:pPr>
            <a:r>
              <a:rPr lang="en-US" sz="2784" b="1">
                <a:solidFill>
                  <a:srgbClr val="000000"/>
                </a:solidFill>
                <a:latin typeface="Josefin Sans Bold"/>
                <a:ea typeface="Josefin Sans Bold"/>
                <a:cs typeface="Josefin Sans Bold"/>
                <a:sym typeface="Josefin Sans Bold"/>
              </a:rPr>
              <a:t>Contact: group4hpc@gmail.com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156163" y="3784554"/>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53172" y="1028700"/>
            <a:ext cx="14972034" cy="6272722"/>
            <a:chOff x="0" y="0"/>
            <a:chExt cx="19962712" cy="8363629"/>
          </a:xfrm>
        </p:grpSpPr>
        <p:sp>
          <p:nvSpPr>
            <p:cNvPr id="4" name="TextBox 4"/>
            <p:cNvSpPr txBox="1"/>
            <p:nvPr/>
          </p:nvSpPr>
          <p:spPr>
            <a:xfrm>
              <a:off x="0" y="-19050"/>
              <a:ext cx="19962712" cy="2609850"/>
            </a:xfrm>
            <a:prstGeom prst="rect">
              <a:avLst/>
            </a:prstGeom>
          </p:spPr>
          <p:txBody>
            <a:bodyPr lIns="0" tIns="0" rIns="0" bIns="0" rtlCol="0" anchor="t">
              <a:spAutoFit/>
            </a:bodyPr>
            <a:lstStyle/>
            <a:p>
              <a:pPr algn="l">
                <a:lnSpc>
                  <a:spcPts val="7679"/>
                </a:lnSpc>
              </a:pPr>
              <a:r>
                <a:rPr lang="en-US" sz="6399" b="1">
                  <a:solidFill>
                    <a:srgbClr val="31356E"/>
                  </a:solidFill>
                  <a:latin typeface="Josefin Sans Bold"/>
                  <a:ea typeface="Josefin Sans Bold"/>
                  <a:cs typeface="Josefin Sans Bold"/>
                  <a:sym typeface="Josefin Sans Bold"/>
                </a:rPr>
                <a:t>Tại sao sử dụng Python với CUDA?</a:t>
              </a:r>
            </a:p>
            <a:p>
              <a:pPr algn="l">
                <a:lnSpc>
                  <a:spcPts val="7680"/>
                </a:lnSpc>
              </a:pPr>
              <a:endParaRPr lang="en-US" sz="6399" b="1">
                <a:solidFill>
                  <a:srgbClr val="31356E"/>
                </a:solidFill>
                <a:latin typeface="Josefin Sans Bold"/>
                <a:ea typeface="Josefin Sans Bold"/>
                <a:cs typeface="Josefin Sans Bold"/>
                <a:sym typeface="Josefin Sans Bold"/>
              </a:endParaRPr>
            </a:p>
          </p:txBody>
        </p:sp>
        <p:sp>
          <p:nvSpPr>
            <p:cNvPr id="5" name="TextBox 5"/>
            <p:cNvSpPr txBox="1"/>
            <p:nvPr/>
          </p:nvSpPr>
          <p:spPr>
            <a:xfrm>
              <a:off x="0" y="3020104"/>
              <a:ext cx="14372125" cy="5343525"/>
            </a:xfrm>
            <a:prstGeom prst="rect">
              <a:avLst/>
            </a:prstGeom>
          </p:spPr>
          <p:txBody>
            <a:bodyPr lIns="0" tIns="0" rIns="0" bIns="0" rtlCol="0" anchor="t">
              <a:spAutoFit/>
            </a:bodyPr>
            <a:lstStyle/>
            <a:p>
              <a:pPr algn="l">
                <a:lnSpc>
                  <a:spcPts val="4559"/>
                </a:lnSpc>
              </a:pPr>
              <a:r>
                <a:rPr lang="en-US" sz="3799">
                  <a:solidFill>
                    <a:srgbClr val="2B4B82"/>
                  </a:solidFill>
                  <a:latin typeface="Josefin Sans"/>
                  <a:ea typeface="Josefin Sans"/>
                  <a:cs typeface="Josefin Sans"/>
                  <a:sym typeface="Josefin Sans"/>
                </a:rPr>
                <a:t>Python là ngôn ngữ dễ học và phổ biến trong khoa học dữ liệu và học máy. Khi kết hợp với CUDA (qua các thư viện như Numba và CuPy), Python có thể thực hiện tính toán nhanh hơn, giúp rút ngắn thời gian xử lý trong các ứng dụng như học sâu, tính toán ma trận, và xử lý dữ liệu lớn.</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541423" y="13716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220044" y="5486400"/>
            <a:ext cx="11301259" cy="4365111"/>
          </a:xfrm>
          <a:custGeom>
            <a:avLst/>
            <a:gdLst/>
            <a:ahLst/>
            <a:cxnLst/>
            <a:rect l="l" t="t" r="r" b="b"/>
            <a:pathLst>
              <a:path w="11301259" h="4365111">
                <a:moveTo>
                  <a:pt x="0" y="0"/>
                </a:moveTo>
                <a:lnTo>
                  <a:pt x="11301259" y="0"/>
                </a:lnTo>
                <a:lnTo>
                  <a:pt x="11301259" y="4365111"/>
                </a:lnTo>
                <a:lnTo>
                  <a:pt x="0" y="4365111"/>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426408" y="547178"/>
            <a:ext cx="16489810" cy="4596322"/>
            <a:chOff x="0" y="0"/>
            <a:chExt cx="21986413" cy="6128429"/>
          </a:xfrm>
        </p:grpSpPr>
        <p:sp>
          <p:nvSpPr>
            <p:cNvPr id="5" name="TextBox 5"/>
            <p:cNvSpPr txBox="1"/>
            <p:nvPr/>
          </p:nvSpPr>
          <p:spPr>
            <a:xfrm>
              <a:off x="0" y="-19050"/>
              <a:ext cx="21986413" cy="1314450"/>
            </a:xfrm>
            <a:prstGeom prst="rect">
              <a:avLst/>
            </a:prstGeom>
          </p:spPr>
          <p:txBody>
            <a:bodyPr lIns="0" tIns="0" rIns="0" bIns="0" rtlCol="0" anchor="t">
              <a:spAutoFit/>
            </a:bodyPr>
            <a:lstStyle/>
            <a:p>
              <a:pPr algn="l">
                <a:lnSpc>
                  <a:spcPts val="7680"/>
                </a:lnSpc>
              </a:pPr>
              <a:r>
                <a:rPr lang="en-US" sz="6400" b="1">
                  <a:solidFill>
                    <a:srgbClr val="31356E"/>
                  </a:solidFill>
                  <a:latin typeface="Josefin Sans Bold"/>
                  <a:ea typeface="Josefin Sans Bold"/>
                  <a:cs typeface="Josefin Sans Bold"/>
                  <a:sym typeface="Josefin Sans Bold"/>
                </a:rPr>
                <a:t>Giới thiệu thư viện Numba trong Python</a:t>
              </a:r>
            </a:p>
          </p:txBody>
        </p:sp>
        <p:sp>
          <p:nvSpPr>
            <p:cNvPr id="6" name="TextBox 6"/>
            <p:cNvSpPr txBox="1"/>
            <p:nvPr/>
          </p:nvSpPr>
          <p:spPr>
            <a:xfrm>
              <a:off x="0" y="2372404"/>
              <a:ext cx="15829086" cy="3756025"/>
            </a:xfrm>
            <a:prstGeom prst="rect">
              <a:avLst/>
            </a:prstGeom>
          </p:spPr>
          <p:txBody>
            <a:bodyPr lIns="0" tIns="0" rIns="0" bIns="0" rtlCol="0" anchor="t">
              <a:spAutoFit/>
            </a:bodyPr>
            <a:lstStyle/>
            <a:p>
              <a:pPr algn="l">
                <a:lnSpc>
                  <a:spcPts val="4439"/>
                </a:lnSpc>
              </a:pPr>
              <a:r>
                <a:rPr lang="en-US" sz="3699" dirty="0" err="1">
                  <a:solidFill>
                    <a:srgbClr val="2B4B82"/>
                  </a:solidFill>
                  <a:latin typeface="Josefin Sans"/>
                  <a:ea typeface="Josefin Sans"/>
                  <a:cs typeface="Josefin Sans"/>
                  <a:sym typeface="Josefin Sans"/>
                </a:rPr>
                <a:t>Numba</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là</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một</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thư</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viện</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giúp</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tăng</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tốc</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độ</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thực</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thi</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mã</a:t>
              </a:r>
              <a:r>
                <a:rPr lang="en-US" sz="3699" dirty="0">
                  <a:solidFill>
                    <a:srgbClr val="2B4B82"/>
                  </a:solidFill>
                  <a:latin typeface="Josefin Sans"/>
                  <a:ea typeface="Josefin Sans"/>
                  <a:cs typeface="Josefin Sans"/>
                  <a:sym typeface="Josefin Sans"/>
                </a:rPr>
                <a:t> Python </a:t>
              </a:r>
              <a:r>
                <a:rPr lang="en-US" sz="3699" dirty="0" err="1">
                  <a:solidFill>
                    <a:srgbClr val="2B4B82"/>
                  </a:solidFill>
                  <a:latin typeface="Josefin Sans"/>
                  <a:ea typeface="Josefin Sans"/>
                  <a:cs typeface="Josefin Sans"/>
                  <a:sym typeface="Josefin Sans"/>
                </a:rPr>
                <a:t>bằng</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cách</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biên</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dịch</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mã</a:t>
              </a:r>
              <a:r>
                <a:rPr lang="en-US" sz="3699" dirty="0">
                  <a:solidFill>
                    <a:srgbClr val="2B4B82"/>
                  </a:solidFill>
                  <a:latin typeface="Josefin Sans"/>
                  <a:ea typeface="Josefin Sans"/>
                  <a:cs typeface="Josefin Sans"/>
                  <a:sym typeface="Josefin Sans"/>
                </a:rPr>
                <a:t> Python sang </a:t>
              </a:r>
              <a:r>
                <a:rPr lang="en-US" sz="3699" dirty="0" err="1">
                  <a:solidFill>
                    <a:srgbClr val="2B4B82"/>
                  </a:solidFill>
                  <a:latin typeface="Josefin Sans"/>
                  <a:ea typeface="Josefin Sans"/>
                  <a:cs typeface="Josefin Sans"/>
                  <a:sym typeface="Josefin Sans"/>
                </a:rPr>
                <a:t>mã</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máy</a:t>
              </a:r>
              <a:r>
                <a:rPr lang="en-US" sz="3699" dirty="0">
                  <a:solidFill>
                    <a:srgbClr val="2B4B82"/>
                  </a:solidFill>
                  <a:latin typeface="Josefin Sans"/>
                  <a:ea typeface="Josefin Sans"/>
                  <a:cs typeface="Josefin Sans"/>
                  <a:sym typeface="Josefin Sans"/>
                </a:rPr>
                <a:t> (machine code) </a:t>
              </a:r>
              <a:r>
                <a:rPr lang="en-US" sz="3699" dirty="0" err="1">
                  <a:solidFill>
                    <a:srgbClr val="2B4B82"/>
                  </a:solidFill>
                  <a:latin typeface="Josefin Sans"/>
                  <a:ea typeface="Josefin Sans"/>
                  <a:cs typeface="Josefin Sans"/>
                  <a:sym typeface="Josefin Sans"/>
                </a:rPr>
                <a:t>trực</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tiếp</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Numba</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có</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thể</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biên</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dịch</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mã</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chạy</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trên</a:t>
              </a:r>
              <a:r>
                <a:rPr lang="en-US" sz="3699" dirty="0">
                  <a:solidFill>
                    <a:srgbClr val="2B4B82"/>
                  </a:solidFill>
                  <a:latin typeface="Josefin Sans"/>
                  <a:ea typeface="Josefin Sans"/>
                  <a:cs typeface="Josefin Sans"/>
                  <a:sym typeface="Josefin Sans"/>
                </a:rPr>
                <a:t> CPU </a:t>
              </a:r>
              <a:r>
                <a:rPr lang="en-US" sz="3699" dirty="0" err="1">
                  <a:solidFill>
                    <a:srgbClr val="2B4B82"/>
                  </a:solidFill>
                  <a:latin typeface="Josefin Sans"/>
                  <a:ea typeface="Josefin Sans"/>
                  <a:cs typeface="Josefin Sans"/>
                  <a:sym typeface="Josefin Sans"/>
                </a:rPr>
                <a:t>hoặc</a:t>
              </a:r>
              <a:r>
                <a:rPr lang="en-US" sz="3699" dirty="0">
                  <a:solidFill>
                    <a:srgbClr val="2B4B82"/>
                  </a:solidFill>
                  <a:latin typeface="Josefin Sans"/>
                  <a:ea typeface="Josefin Sans"/>
                  <a:cs typeface="Josefin Sans"/>
                  <a:sym typeface="Josefin Sans"/>
                </a:rPr>
                <a:t> GPU, </a:t>
              </a:r>
              <a:r>
                <a:rPr lang="en-US" sz="3699" dirty="0" err="1">
                  <a:solidFill>
                    <a:srgbClr val="2B4B82"/>
                  </a:solidFill>
                  <a:latin typeface="Josefin Sans"/>
                  <a:ea typeface="Josefin Sans"/>
                  <a:cs typeface="Josefin Sans"/>
                  <a:sym typeface="Josefin Sans"/>
                </a:rPr>
                <a:t>rất</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hữu</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ích</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cho</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các</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tác</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vụ</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cần</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nhiều</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tài</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nguyên</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tính</a:t>
              </a:r>
              <a:r>
                <a:rPr lang="en-US" sz="3699" dirty="0">
                  <a:solidFill>
                    <a:srgbClr val="2B4B82"/>
                  </a:solidFill>
                  <a:latin typeface="Josefin Sans"/>
                  <a:ea typeface="Josefin Sans"/>
                  <a:cs typeface="Josefin Sans"/>
                  <a:sym typeface="Josefin Sans"/>
                </a:rPr>
                <a:t> </a:t>
              </a:r>
              <a:r>
                <a:rPr lang="en-US" sz="3699" dirty="0" err="1">
                  <a:solidFill>
                    <a:srgbClr val="2B4B82"/>
                  </a:solidFill>
                  <a:latin typeface="Josefin Sans"/>
                  <a:ea typeface="Josefin Sans"/>
                  <a:cs typeface="Josefin Sans"/>
                  <a:sym typeface="Josefin Sans"/>
                </a:rPr>
                <a:t>toán</a:t>
              </a:r>
              <a:r>
                <a:rPr lang="en-US" sz="3699" dirty="0">
                  <a:solidFill>
                    <a:srgbClr val="2B4B82"/>
                  </a:solidFill>
                  <a:latin typeface="Josefin Sans"/>
                  <a:ea typeface="Josefin Sans"/>
                  <a:cs typeface="Josefin Sans"/>
                  <a:sym typeface="Josefin Sans"/>
                </a:rPr>
                <a:t>.</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2119611" y="49517"/>
            <a:ext cx="5866975" cy="3852575"/>
          </a:xfrm>
          <a:custGeom>
            <a:avLst/>
            <a:gdLst/>
            <a:ahLst/>
            <a:cxnLst/>
            <a:rect l="l" t="t" r="r" b="b"/>
            <a:pathLst>
              <a:path w="5866975" h="3852575">
                <a:moveTo>
                  <a:pt x="0" y="0"/>
                </a:moveTo>
                <a:lnTo>
                  <a:pt x="5866976" y="0"/>
                </a:lnTo>
                <a:lnTo>
                  <a:pt x="5866976" y="3852576"/>
                </a:lnTo>
                <a:lnTo>
                  <a:pt x="0" y="3852576"/>
                </a:lnTo>
                <a:lnTo>
                  <a:pt x="0" y="0"/>
                </a:lnTo>
                <a:close/>
              </a:path>
            </a:pathLst>
          </a:custGeom>
          <a:blipFill>
            <a:blip r:embed="rId2"/>
            <a:stretch>
              <a:fillRect l="-4407" t="-44041" r="-41405" b="-14568"/>
            </a:stretch>
          </a:blipFill>
        </p:spPr>
        <p:txBody>
          <a:bodyPr/>
          <a:lstStyle/>
          <a:p>
            <a:endParaRPr lang="en-US"/>
          </a:p>
        </p:txBody>
      </p:sp>
      <p:sp>
        <p:nvSpPr>
          <p:cNvPr id="3" name="Freeform 3"/>
          <p:cNvSpPr/>
          <p:nvPr/>
        </p:nvSpPr>
        <p:spPr>
          <a:xfrm>
            <a:off x="1372347" y="2031706"/>
            <a:ext cx="10040842" cy="4613882"/>
          </a:xfrm>
          <a:custGeom>
            <a:avLst/>
            <a:gdLst/>
            <a:ahLst/>
            <a:cxnLst/>
            <a:rect l="l" t="t" r="r" b="b"/>
            <a:pathLst>
              <a:path w="10040842" h="4613882">
                <a:moveTo>
                  <a:pt x="0" y="0"/>
                </a:moveTo>
                <a:lnTo>
                  <a:pt x="10040842" y="0"/>
                </a:lnTo>
                <a:lnTo>
                  <a:pt x="10040842" y="4613882"/>
                </a:lnTo>
                <a:lnTo>
                  <a:pt x="0" y="4613882"/>
                </a:lnTo>
                <a:lnTo>
                  <a:pt x="0" y="0"/>
                </a:lnTo>
                <a:close/>
              </a:path>
            </a:pathLst>
          </a:custGeom>
          <a:blipFill>
            <a:blip r:embed="rId3"/>
            <a:stretch>
              <a:fillRect r="-6889" b="-11890"/>
            </a:stretch>
          </a:blipFill>
        </p:spPr>
        <p:txBody>
          <a:bodyPr/>
          <a:lstStyle/>
          <a:p>
            <a:endParaRPr lang="en-US"/>
          </a:p>
        </p:txBody>
      </p:sp>
      <p:sp>
        <p:nvSpPr>
          <p:cNvPr id="4" name="TextBox 4"/>
          <p:cNvSpPr txBox="1"/>
          <p:nvPr/>
        </p:nvSpPr>
        <p:spPr>
          <a:xfrm>
            <a:off x="687344" y="39992"/>
            <a:ext cx="8936826" cy="748690"/>
          </a:xfrm>
          <a:prstGeom prst="rect">
            <a:avLst/>
          </a:prstGeom>
        </p:spPr>
        <p:txBody>
          <a:bodyPr lIns="0" tIns="0" rIns="0" bIns="0" rtlCol="0" anchor="t">
            <a:spAutoFit/>
          </a:bodyPr>
          <a:lstStyle/>
          <a:p>
            <a:pPr algn="ctr">
              <a:lnSpc>
                <a:spcPts val="5926"/>
              </a:lnSpc>
              <a:spcBef>
                <a:spcPct val="0"/>
              </a:spcBef>
            </a:pPr>
            <a:r>
              <a:rPr lang="en-US" sz="4938" b="1">
                <a:solidFill>
                  <a:srgbClr val="000000"/>
                </a:solidFill>
                <a:latin typeface="Josefin Sans Bold"/>
                <a:ea typeface="Josefin Sans Bold"/>
                <a:cs typeface="Josefin Sans Bold"/>
                <a:sym typeface="Josefin Sans Bold"/>
              </a:rPr>
              <a:t>Các hàm cơ bản trong numba</a:t>
            </a:r>
          </a:p>
        </p:txBody>
      </p:sp>
      <p:sp>
        <p:nvSpPr>
          <p:cNvPr id="5" name="TextBox 5"/>
          <p:cNvSpPr txBox="1"/>
          <p:nvPr/>
        </p:nvSpPr>
        <p:spPr>
          <a:xfrm>
            <a:off x="985043" y="756950"/>
            <a:ext cx="8639127" cy="533974"/>
          </a:xfrm>
          <a:prstGeom prst="rect">
            <a:avLst/>
          </a:prstGeom>
        </p:spPr>
        <p:txBody>
          <a:bodyPr lIns="0" tIns="0" rIns="0" bIns="0" rtlCol="0" anchor="t">
            <a:spAutoFit/>
          </a:bodyPr>
          <a:lstStyle/>
          <a:p>
            <a:pPr algn="ctr">
              <a:lnSpc>
                <a:spcPts val="4204"/>
              </a:lnSpc>
              <a:spcBef>
                <a:spcPct val="0"/>
              </a:spcBef>
            </a:pPr>
            <a:r>
              <a:rPr lang="en-US" sz="3504" b="1">
                <a:solidFill>
                  <a:srgbClr val="000000"/>
                </a:solidFill>
                <a:latin typeface="Josefin Sans Bold"/>
                <a:ea typeface="Josefin Sans Bold"/>
                <a:cs typeface="Josefin Sans Bold"/>
                <a:sym typeface="Josefin Sans Bold"/>
              </a:rPr>
              <a:t>1. Biên dịch hàm (Compilation Functions)</a:t>
            </a:r>
          </a:p>
        </p:txBody>
      </p:sp>
      <p:sp>
        <p:nvSpPr>
          <p:cNvPr id="6" name="TextBox 6"/>
          <p:cNvSpPr txBox="1"/>
          <p:nvPr/>
        </p:nvSpPr>
        <p:spPr>
          <a:xfrm>
            <a:off x="1372347" y="1403056"/>
            <a:ext cx="7566819"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@jit, @njit: Tăng tốc các hàm Python.</a:t>
            </a:r>
          </a:p>
        </p:txBody>
      </p:sp>
      <p:sp>
        <p:nvSpPr>
          <p:cNvPr id="7" name="TextBox 7"/>
          <p:cNvSpPr txBox="1"/>
          <p:nvPr/>
        </p:nvSpPr>
        <p:spPr>
          <a:xfrm>
            <a:off x="1028700" y="6759888"/>
            <a:ext cx="17259300" cy="3476625"/>
          </a:xfrm>
          <a:prstGeom prst="rect">
            <a:avLst/>
          </a:prstGeom>
        </p:spPr>
        <p:txBody>
          <a:bodyPr lIns="0" tIns="0" rIns="0" bIns="0" rtlCol="0" anchor="t">
            <a:spAutoFit/>
          </a:bodyPr>
          <a:lstStyle/>
          <a:p>
            <a:pPr algn="l">
              <a:lnSpc>
                <a:spcPts val="3971"/>
              </a:lnSpc>
              <a:spcBef>
                <a:spcPct val="0"/>
              </a:spcBef>
            </a:pPr>
            <a:r>
              <a:rPr lang="en-US" sz="3309" b="1">
                <a:solidFill>
                  <a:srgbClr val="000000"/>
                </a:solidFill>
                <a:latin typeface="Josefin Sans Bold"/>
                <a:ea typeface="Josefin Sans Bold"/>
                <a:cs typeface="Josefin Sans Bold"/>
                <a:sym typeface="Josefin Sans Bold"/>
              </a:rPr>
              <a:t>- Các tham số quan trọng của @jit:</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 - nopython=True: Chỉ sử dụng mã máy thuần túy, không sử dụng tính năng Python.</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 - parallel=True: Cho phép chạy song song (một số phép toán có thể được tối ưu hóa cho GPU hoặc CPU đa lõi).</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 - cache=True: Lưu cache của các hàm đã biên dịch.</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 </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6448176" y="-2328654"/>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2061812"/>
            <a:ext cx="12947273" cy="5781719"/>
          </a:xfrm>
          <a:custGeom>
            <a:avLst/>
            <a:gdLst/>
            <a:ahLst/>
            <a:cxnLst/>
            <a:rect l="l" t="t" r="r" b="b"/>
            <a:pathLst>
              <a:path w="12947273" h="5781719">
                <a:moveTo>
                  <a:pt x="0" y="0"/>
                </a:moveTo>
                <a:lnTo>
                  <a:pt x="12947273" y="0"/>
                </a:lnTo>
                <a:lnTo>
                  <a:pt x="12947273" y="5781719"/>
                </a:lnTo>
                <a:lnTo>
                  <a:pt x="0" y="5781719"/>
                </a:lnTo>
                <a:lnTo>
                  <a:pt x="0" y="0"/>
                </a:lnTo>
                <a:close/>
              </a:path>
            </a:pathLst>
          </a:custGeom>
          <a:blipFill>
            <a:blip r:embed="rId4"/>
            <a:stretch>
              <a:fillRect t="-4573" r="-4456" b="-1272"/>
            </a:stretch>
          </a:blipFill>
        </p:spPr>
        <p:txBody>
          <a:bodyPr/>
          <a:lstStyle/>
          <a:p>
            <a:endParaRPr lang="en-US"/>
          </a:p>
        </p:txBody>
      </p:sp>
      <p:sp>
        <p:nvSpPr>
          <p:cNvPr id="4" name="TextBox 4"/>
          <p:cNvSpPr txBox="1"/>
          <p:nvPr/>
        </p:nvSpPr>
        <p:spPr>
          <a:xfrm>
            <a:off x="202511" y="745671"/>
            <a:ext cx="16245665" cy="509702"/>
          </a:xfrm>
          <a:prstGeom prst="rect">
            <a:avLst/>
          </a:prstGeom>
        </p:spPr>
        <p:txBody>
          <a:bodyPr lIns="0" tIns="0" rIns="0" bIns="0" rtlCol="0" anchor="t">
            <a:spAutoFit/>
          </a:bodyPr>
          <a:lstStyle/>
          <a:p>
            <a:pPr algn="ctr">
              <a:lnSpc>
                <a:spcPts val="4010"/>
              </a:lnSpc>
              <a:spcBef>
                <a:spcPct val="0"/>
              </a:spcBef>
            </a:pPr>
            <a:r>
              <a:rPr lang="en-US" sz="3341" b="1">
                <a:solidFill>
                  <a:srgbClr val="000000"/>
                </a:solidFill>
                <a:latin typeface="Josefin Sans Bold"/>
                <a:ea typeface="Josefin Sans Bold"/>
                <a:cs typeface="Josefin Sans Bold"/>
                <a:sym typeface="Josefin Sans Bold"/>
              </a:rPr>
              <a:t>jitclass: Biên dịch các lớp Python để tăng tốc xử lý các cấu trúc dữ liệu phức tạp.</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972084" y="747712"/>
            <a:ext cx="6315916" cy="3646685"/>
          </a:xfrm>
          <a:custGeom>
            <a:avLst/>
            <a:gdLst/>
            <a:ahLst/>
            <a:cxnLst/>
            <a:rect l="l" t="t" r="r" b="b"/>
            <a:pathLst>
              <a:path w="6315916" h="3646685">
                <a:moveTo>
                  <a:pt x="0" y="0"/>
                </a:moveTo>
                <a:lnTo>
                  <a:pt x="6315916" y="0"/>
                </a:lnTo>
                <a:lnTo>
                  <a:pt x="6315916" y="3646685"/>
                </a:lnTo>
                <a:lnTo>
                  <a:pt x="0" y="3646685"/>
                </a:lnTo>
                <a:lnTo>
                  <a:pt x="0" y="0"/>
                </a:lnTo>
                <a:close/>
              </a:path>
            </a:pathLst>
          </a:custGeom>
          <a:blipFill>
            <a:blip r:embed="rId2"/>
            <a:stretch>
              <a:fillRect l="-953" r="-953"/>
            </a:stretch>
          </a:blipFill>
        </p:spPr>
        <p:txBody>
          <a:bodyPr/>
          <a:lstStyle/>
          <a:p>
            <a:endParaRPr lang="en-US"/>
          </a:p>
        </p:txBody>
      </p:sp>
      <p:sp>
        <p:nvSpPr>
          <p:cNvPr id="3" name="Freeform 3"/>
          <p:cNvSpPr/>
          <p:nvPr/>
        </p:nvSpPr>
        <p:spPr>
          <a:xfrm>
            <a:off x="11972084" y="4804137"/>
            <a:ext cx="6379083" cy="3849706"/>
          </a:xfrm>
          <a:custGeom>
            <a:avLst/>
            <a:gdLst/>
            <a:ahLst/>
            <a:cxnLst/>
            <a:rect l="l" t="t" r="r" b="b"/>
            <a:pathLst>
              <a:path w="6379083" h="3849706">
                <a:moveTo>
                  <a:pt x="0" y="0"/>
                </a:moveTo>
                <a:lnTo>
                  <a:pt x="6379082" y="0"/>
                </a:lnTo>
                <a:lnTo>
                  <a:pt x="6379082" y="3849706"/>
                </a:lnTo>
                <a:lnTo>
                  <a:pt x="0" y="3849706"/>
                </a:lnTo>
                <a:lnTo>
                  <a:pt x="0" y="0"/>
                </a:lnTo>
                <a:close/>
              </a:path>
            </a:pathLst>
          </a:custGeom>
          <a:blipFill>
            <a:blip r:embed="rId3"/>
            <a:stretch>
              <a:fillRect r="-58707"/>
            </a:stretch>
          </a:blipFill>
        </p:spPr>
        <p:txBody>
          <a:bodyPr/>
          <a:lstStyle/>
          <a:p>
            <a:endParaRPr lang="en-US"/>
          </a:p>
        </p:txBody>
      </p:sp>
      <p:sp>
        <p:nvSpPr>
          <p:cNvPr id="4" name="TextBox 4"/>
          <p:cNvSpPr txBox="1"/>
          <p:nvPr/>
        </p:nvSpPr>
        <p:spPr>
          <a:xfrm>
            <a:off x="586332" y="457200"/>
            <a:ext cx="7335384" cy="571500"/>
          </a:xfrm>
          <a:prstGeom prst="rect">
            <a:avLst/>
          </a:prstGeom>
        </p:spPr>
        <p:txBody>
          <a:bodyPr lIns="0" tIns="0" rIns="0" bIns="0" rtlCol="0" anchor="t">
            <a:spAutoFit/>
          </a:bodyPr>
          <a:lstStyle/>
          <a:p>
            <a:pPr algn="ctr">
              <a:lnSpc>
                <a:spcPts val="4451"/>
              </a:lnSpc>
              <a:spcBef>
                <a:spcPct val="0"/>
              </a:spcBef>
            </a:pPr>
            <a:r>
              <a:rPr lang="en-US" sz="3709" b="1">
                <a:solidFill>
                  <a:srgbClr val="000000"/>
                </a:solidFill>
                <a:latin typeface="Josefin Sans Bold"/>
                <a:ea typeface="Josefin Sans Bold"/>
                <a:cs typeface="Josefin Sans Bold"/>
                <a:sym typeface="Josefin Sans Bold"/>
              </a:rPr>
              <a:t>2. Hỗ trợ GPU (CUDA Functions)</a:t>
            </a:r>
          </a:p>
        </p:txBody>
      </p:sp>
      <p:sp>
        <p:nvSpPr>
          <p:cNvPr id="5" name="TextBox 5"/>
          <p:cNvSpPr txBox="1"/>
          <p:nvPr/>
        </p:nvSpPr>
        <p:spPr>
          <a:xfrm>
            <a:off x="357803" y="1165172"/>
            <a:ext cx="11234857"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@cuda.jit, cuda.to_device: Hỗ trợ tính toán trên GPU.</a:t>
            </a:r>
          </a:p>
        </p:txBody>
      </p:sp>
      <p:sp>
        <p:nvSpPr>
          <p:cNvPr id="6" name="TextBox 6"/>
          <p:cNvSpPr txBox="1"/>
          <p:nvPr/>
        </p:nvSpPr>
        <p:spPr>
          <a:xfrm>
            <a:off x="586332" y="2328167"/>
            <a:ext cx="10757581" cy="485775"/>
          </a:xfrm>
          <a:prstGeom prst="rect">
            <a:avLst/>
          </a:prstGeom>
        </p:spPr>
        <p:txBody>
          <a:bodyPr lIns="0" tIns="0" rIns="0" bIns="0" rtlCol="0" anchor="t">
            <a:spAutoFit/>
          </a:bodyPr>
          <a:lstStyle/>
          <a:p>
            <a:pPr algn="ctr">
              <a:lnSpc>
                <a:spcPts val="3851"/>
              </a:lnSpc>
              <a:spcBef>
                <a:spcPct val="0"/>
              </a:spcBef>
            </a:pPr>
            <a:r>
              <a:rPr lang="en-US" sz="3209" b="1">
                <a:solidFill>
                  <a:srgbClr val="000000"/>
                </a:solidFill>
                <a:latin typeface="Josefin Sans Bold"/>
                <a:ea typeface="Josefin Sans Bold"/>
                <a:cs typeface="Josefin Sans Bold"/>
                <a:sym typeface="Josefin Sans Bold"/>
              </a:rPr>
              <a:t>@cuda.jit: Biên dịch một hàm Python để chạy trên GPU</a:t>
            </a:r>
          </a:p>
        </p:txBody>
      </p:sp>
      <p:sp>
        <p:nvSpPr>
          <p:cNvPr id="7" name="TextBox 7"/>
          <p:cNvSpPr txBox="1"/>
          <p:nvPr/>
        </p:nvSpPr>
        <p:spPr>
          <a:xfrm>
            <a:off x="586332" y="4546962"/>
            <a:ext cx="9592128"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cuda.to_device: Chuyển dữ liệu từ CPU lên GPU.</a:t>
            </a:r>
          </a:p>
        </p:txBody>
      </p:sp>
      <p:sp>
        <p:nvSpPr>
          <p:cNvPr id="8" name="TextBox 8"/>
          <p:cNvSpPr txBox="1"/>
          <p:nvPr/>
        </p:nvSpPr>
        <p:spPr>
          <a:xfrm>
            <a:off x="586332" y="6031295"/>
            <a:ext cx="4564063"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Ngoài ra còn 1 số hàm:</a:t>
            </a:r>
          </a:p>
        </p:txBody>
      </p:sp>
      <p:sp>
        <p:nvSpPr>
          <p:cNvPr id="9" name="TextBox 9"/>
          <p:cNvSpPr txBox="1"/>
          <p:nvPr/>
        </p:nvSpPr>
        <p:spPr>
          <a:xfrm>
            <a:off x="586332" y="7517195"/>
            <a:ext cx="9999776" cy="10001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cuda.from_device: Chuyển dữ liệu từ GPU về CPU.</a:t>
            </a:r>
          </a:p>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cuda.device_array: Tạo mảng trong bộ nhớ GPU.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783143" y="1866654"/>
            <a:ext cx="10718016" cy="3276846"/>
          </a:xfrm>
          <a:custGeom>
            <a:avLst/>
            <a:gdLst/>
            <a:ahLst/>
            <a:cxnLst/>
            <a:rect l="l" t="t" r="r" b="b"/>
            <a:pathLst>
              <a:path w="10718016" h="3276846">
                <a:moveTo>
                  <a:pt x="0" y="0"/>
                </a:moveTo>
                <a:lnTo>
                  <a:pt x="10718016" y="0"/>
                </a:lnTo>
                <a:lnTo>
                  <a:pt x="10718016" y="3276846"/>
                </a:lnTo>
                <a:lnTo>
                  <a:pt x="0" y="3276846"/>
                </a:lnTo>
                <a:lnTo>
                  <a:pt x="0" y="0"/>
                </a:lnTo>
                <a:close/>
              </a:path>
            </a:pathLst>
          </a:custGeom>
          <a:blipFill>
            <a:blip r:embed="rId2"/>
            <a:stretch>
              <a:fillRect/>
            </a:stretch>
          </a:blipFill>
        </p:spPr>
        <p:txBody>
          <a:bodyPr/>
          <a:lstStyle/>
          <a:p>
            <a:endParaRPr lang="en-US"/>
          </a:p>
        </p:txBody>
      </p:sp>
      <p:sp>
        <p:nvSpPr>
          <p:cNvPr id="3" name="Freeform 3"/>
          <p:cNvSpPr/>
          <p:nvPr/>
        </p:nvSpPr>
        <p:spPr>
          <a:xfrm>
            <a:off x="2783143" y="6888865"/>
            <a:ext cx="11141353" cy="2902019"/>
          </a:xfrm>
          <a:custGeom>
            <a:avLst/>
            <a:gdLst/>
            <a:ahLst/>
            <a:cxnLst/>
            <a:rect l="l" t="t" r="r" b="b"/>
            <a:pathLst>
              <a:path w="11141353" h="2902019">
                <a:moveTo>
                  <a:pt x="0" y="0"/>
                </a:moveTo>
                <a:lnTo>
                  <a:pt x="11141353" y="0"/>
                </a:lnTo>
                <a:lnTo>
                  <a:pt x="11141353" y="2902019"/>
                </a:lnTo>
                <a:lnTo>
                  <a:pt x="0" y="2902019"/>
                </a:lnTo>
                <a:lnTo>
                  <a:pt x="0" y="0"/>
                </a:lnTo>
                <a:close/>
              </a:path>
            </a:pathLst>
          </a:custGeom>
          <a:blipFill>
            <a:blip r:embed="rId3"/>
            <a:stretch>
              <a:fillRect r="-374"/>
            </a:stretch>
          </a:blipFill>
        </p:spPr>
        <p:txBody>
          <a:bodyPr/>
          <a:lstStyle/>
          <a:p>
            <a:endParaRPr lang="en-US"/>
          </a:p>
        </p:txBody>
      </p:sp>
      <p:sp>
        <p:nvSpPr>
          <p:cNvPr id="4" name="TextBox 4"/>
          <p:cNvSpPr txBox="1"/>
          <p:nvPr/>
        </p:nvSpPr>
        <p:spPr>
          <a:xfrm>
            <a:off x="464794" y="598722"/>
            <a:ext cx="14257451" cy="1657350"/>
          </a:xfrm>
          <a:prstGeom prst="rect">
            <a:avLst/>
          </a:prstGeom>
        </p:spPr>
        <p:txBody>
          <a:bodyPr lIns="0" tIns="0" rIns="0" bIns="0" rtlCol="0" anchor="t">
            <a:spAutoFit/>
          </a:bodyPr>
          <a:lstStyle/>
          <a:p>
            <a:pPr algn="l">
              <a:lnSpc>
                <a:spcPts val="5291"/>
              </a:lnSpc>
              <a:spcBef>
                <a:spcPct val="0"/>
              </a:spcBef>
            </a:pPr>
            <a:r>
              <a:rPr lang="en-US" sz="4409" b="1">
                <a:solidFill>
                  <a:srgbClr val="000000"/>
                </a:solidFill>
                <a:latin typeface="Josefin Sans Bold"/>
                <a:ea typeface="Josefin Sans Bold"/>
                <a:cs typeface="Josefin Sans Bold"/>
                <a:sym typeface="Josefin Sans Bold"/>
              </a:rPr>
              <a:t>3. Hỗ trợ mảng NumPy</a:t>
            </a:r>
          </a:p>
          <a:p>
            <a:pPr algn="l">
              <a:lnSpc>
                <a:spcPts val="3971"/>
              </a:lnSpc>
              <a:spcBef>
                <a:spcPct val="0"/>
              </a:spcBef>
            </a:pPr>
            <a:r>
              <a:rPr lang="en-US" sz="3309" b="1">
                <a:solidFill>
                  <a:srgbClr val="000000"/>
                </a:solidFill>
                <a:latin typeface="Josefin Sans Bold"/>
                <a:ea typeface="Josefin Sans Bold"/>
                <a:cs typeface="Josefin Sans Bold"/>
                <a:sym typeface="Josefin Sans Bold"/>
              </a:rPr>
              <a:t>numba.vectorize: Tạo các hàm vector hóa tự động hỗ trợ mảng NumPy.</a:t>
            </a:r>
          </a:p>
          <a:p>
            <a:pPr algn="l">
              <a:lnSpc>
                <a:spcPts val="3971"/>
              </a:lnSpc>
              <a:spcBef>
                <a:spcPct val="0"/>
              </a:spcBef>
            </a:pPr>
            <a:endParaRPr lang="en-US" sz="3309" b="1">
              <a:solidFill>
                <a:srgbClr val="000000"/>
              </a:solidFill>
              <a:latin typeface="Josefin Sans Bold"/>
              <a:ea typeface="Josefin Sans Bold"/>
              <a:cs typeface="Josefin Sans Bold"/>
              <a:sym typeface="Josefin Sans Bold"/>
            </a:endParaRPr>
          </a:p>
        </p:txBody>
      </p:sp>
      <p:sp>
        <p:nvSpPr>
          <p:cNvPr id="5" name="TextBox 5"/>
          <p:cNvSpPr txBox="1"/>
          <p:nvPr/>
        </p:nvSpPr>
        <p:spPr>
          <a:xfrm>
            <a:off x="464794" y="5649638"/>
            <a:ext cx="14114122" cy="504825"/>
          </a:xfrm>
          <a:prstGeom prst="rect">
            <a:avLst/>
          </a:prstGeom>
        </p:spPr>
        <p:txBody>
          <a:bodyPr lIns="0" tIns="0" rIns="0" bIns="0" rtlCol="0" anchor="t">
            <a:spAutoFit/>
          </a:bodyPr>
          <a:lstStyle/>
          <a:p>
            <a:pPr algn="ctr">
              <a:lnSpc>
                <a:spcPts val="3971"/>
              </a:lnSpc>
              <a:spcBef>
                <a:spcPct val="0"/>
              </a:spcBef>
            </a:pPr>
            <a:r>
              <a:rPr lang="en-US" sz="3309" b="1">
                <a:solidFill>
                  <a:srgbClr val="000000"/>
                </a:solidFill>
                <a:latin typeface="Josefin Sans Bold"/>
                <a:ea typeface="Josefin Sans Bold"/>
                <a:cs typeface="Josefin Sans Bold"/>
                <a:sym typeface="Josefin Sans Bold"/>
              </a:rPr>
              <a:t>numba.guvectorize: Tạo các hàm vector hóa hỗ trợ nhiều chiều dữ liệu.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1931</Words>
  <Application>Microsoft Office PowerPoint</Application>
  <PresentationFormat>Custom</PresentationFormat>
  <Paragraphs>109</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Josefin Sans</vt:lpstr>
      <vt:lpstr>Calibri</vt:lpstr>
      <vt:lpstr>Arial</vt:lpstr>
      <vt:lpstr>Noto Serif Display</vt:lpstr>
      <vt:lpstr>Josefin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TÍNH TOÁN HIỆU NĂNG CAO</dc:title>
  <cp:lastModifiedBy>HAN VU</cp:lastModifiedBy>
  <cp:revision>2</cp:revision>
  <dcterms:created xsi:type="dcterms:W3CDTF">2006-08-16T00:00:00Z</dcterms:created>
  <dcterms:modified xsi:type="dcterms:W3CDTF">2024-11-17T10:41:10Z</dcterms:modified>
  <dc:identifier>DAGVzhoN1NE</dc:identifier>
</cp:coreProperties>
</file>